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68" r:id="rId6"/>
  </p:sldMasterIdLst>
  <p:notesMasterIdLst>
    <p:notesMasterId r:id="rId27"/>
  </p:notesMasterIdLst>
  <p:handoutMasterIdLst>
    <p:handoutMasterId r:id="rId28"/>
  </p:handoutMasterIdLst>
  <p:sldIdLst>
    <p:sldId id="291" r:id="rId7"/>
    <p:sldId id="277" r:id="rId8"/>
    <p:sldId id="520" r:id="rId9"/>
    <p:sldId id="572" r:id="rId10"/>
    <p:sldId id="569" r:id="rId11"/>
    <p:sldId id="573" r:id="rId12"/>
    <p:sldId id="529" r:id="rId13"/>
    <p:sldId id="536" r:id="rId14"/>
    <p:sldId id="539" r:id="rId15"/>
    <p:sldId id="570" r:id="rId16"/>
    <p:sldId id="577" r:id="rId17"/>
    <p:sldId id="579" r:id="rId18"/>
    <p:sldId id="575" r:id="rId19"/>
    <p:sldId id="574" r:id="rId20"/>
    <p:sldId id="580" r:id="rId21"/>
    <p:sldId id="581" r:id="rId22"/>
    <p:sldId id="578" r:id="rId23"/>
    <p:sldId id="540" r:id="rId24"/>
    <p:sldId id="534" r:id="rId25"/>
    <p:sldId id="52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98DAA5-AB3F-36B8-F637-FF6B91722C1E}" name="Carl Culmer" initials="CC" userId="S::cculmer@bahamasicb.onmicrosoft.com::aecb1d11-b6c5-480b-a406-28732cbaaab3" providerId="AD"/>
  <p188:author id="{F7F025F5-F57A-6C24-4B44-49E2FA4BF012}" name="Dana Munnings-Gray" initials="DM" userId="S::dmunnings-gray@bahamasicb.onmicrosoft.com::12383e8e-1c1b-4fe5-8c8a-fbaa5b73a5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00FF"/>
    <a:srgbClr val="000099"/>
    <a:srgbClr val="FFCC00"/>
    <a:srgbClr val="006600"/>
    <a:srgbClr val="FF3300"/>
    <a:srgbClr val="FFFF00"/>
    <a:srgbClr val="FFFF66"/>
    <a:srgbClr val="8A0000"/>
    <a:srgbClr val="0B0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51323-7382-42F6-9AC3-837B0918A3F6}" v="525" dt="2023-05-24T16:21:05.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86" autoAdjust="0"/>
  </p:normalViewPr>
  <p:slideViewPr>
    <p:cSldViewPr snapToGrid="0">
      <p:cViewPr varScale="1">
        <p:scale>
          <a:sx n="79" d="100"/>
          <a:sy n="79" d="100"/>
        </p:scale>
        <p:origin x="25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Culmer" userId="aecb1d11-b6c5-480b-a406-28732cbaaab3" providerId="ADAL" clId="{79051323-7382-42F6-9AC3-837B0918A3F6}"/>
    <pc:docChg chg="custSel modSld">
      <pc:chgData name="Carl Culmer" userId="aecb1d11-b6c5-480b-a406-28732cbaaab3" providerId="ADAL" clId="{79051323-7382-42F6-9AC3-837B0918A3F6}" dt="2023-05-24T16:23:00.744" v="144"/>
      <pc:docMkLst>
        <pc:docMk/>
      </pc:docMkLst>
      <pc:sldChg chg="modSp mod">
        <pc:chgData name="Carl Culmer" userId="aecb1d11-b6c5-480b-a406-28732cbaaab3" providerId="ADAL" clId="{79051323-7382-42F6-9AC3-837B0918A3F6}" dt="2023-05-24T15:51:09.092" v="141" actId="20577"/>
        <pc:sldMkLst>
          <pc:docMk/>
          <pc:sldMk cId="1962871071" sldId="277"/>
        </pc:sldMkLst>
        <pc:spChg chg="mod">
          <ac:chgData name="Carl Culmer" userId="aecb1d11-b6c5-480b-a406-28732cbaaab3" providerId="ADAL" clId="{79051323-7382-42F6-9AC3-837B0918A3F6}" dt="2023-05-24T15:51:09.092" v="141" actId="20577"/>
          <ac:spMkLst>
            <pc:docMk/>
            <pc:sldMk cId="1962871071" sldId="277"/>
            <ac:spMk id="2" creationId="{58FB841B-DCAC-40C9-A437-4C16BD77D7D3}"/>
          </ac:spMkLst>
        </pc:spChg>
      </pc:sldChg>
      <pc:sldChg chg="modNotesTx">
        <pc:chgData name="Carl Culmer" userId="aecb1d11-b6c5-480b-a406-28732cbaaab3" providerId="ADAL" clId="{79051323-7382-42F6-9AC3-837B0918A3F6}" dt="2023-05-24T16:23:00.744" v="144"/>
        <pc:sldMkLst>
          <pc:docMk/>
          <pc:sldMk cId="0" sldId="291"/>
        </pc:sldMkLst>
      </pc:sldChg>
      <pc:sldChg chg="modAnim">
        <pc:chgData name="Carl Culmer" userId="aecb1d11-b6c5-480b-a406-28732cbaaab3" providerId="ADAL" clId="{79051323-7382-42F6-9AC3-837B0918A3F6}" dt="2023-05-24T15:35:02.602" v="0"/>
        <pc:sldMkLst>
          <pc:docMk/>
          <pc:sldMk cId="2732483694" sldId="529"/>
        </pc:sldMkLst>
      </pc:sldChg>
      <pc:sldChg chg="modAnim">
        <pc:chgData name="Carl Culmer" userId="aecb1d11-b6c5-480b-a406-28732cbaaab3" providerId="ADAL" clId="{79051323-7382-42F6-9AC3-837B0918A3F6}" dt="2023-05-24T15:35:20.159" v="2"/>
        <pc:sldMkLst>
          <pc:docMk/>
          <pc:sldMk cId="4005968559" sldId="536"/>
        </pc:sldMkLst>
      </pc:sldChg>
      <pc:sldChg chg="modAnim modNotesTx">
        <pc:chgData name="Carl Culmer" userId="aecb1d11-b6c5-480b-a406-28732cbaaab3" providerId="ADAL" clId="{79051323-7382-42F6-9AC3-837B0918A3F6}" dt="2023-05-24T16:21:05.381" v="143"/>
        <pc:sldMkLst>
          <pc:docMk/>
          <pc:sldMk cId="973752774" sldId="540"/>
        </pc:sldMkLst>
      </pc:sldChg>
      <pc:sldChg chg="modNotes">
        <pc:chgData name="Carl Culmer" userId="aecb1d11-b6c5-480b-a406-28732cbaaab3" providerId="ADAL" clId="{79051323-7382-42F6-9AC3-837B0918A3F6}" dt="2023-05-24T15:36:22.089" v="8" actId="27636"/>
        <pc:sldMkLst>
          <pc:docMk/>
          <pc:sldMk cId="3653421201" sldId="572"/>
        </pc:sldMkLst>
      </pc:sldChg>
      <pc:sldChg chg="modAnim">
        <pc:chgData name="Carl Culmer" userId="aecb1d11-b6c5-480b-a406-28732cbaaab3" providerId="ADAL" clId="{79051323-7382-42F6-9AC3-837B0918A3F6}" dt="2023-05-24T15:36:31.537" v="10"/>
        <pc:sldMkLst>
          <pc:docMk/>
          <pc:sldMk cId="2344483879" sldId="575"/>
        </pc:sldMkLst>
      </pc:sldChg>
      <pc:sldChg chg="modAnim">
        <pc:chgData name="Carl Culmer" userId="aecb1d11-b6c5-480b-a406-28732cbaaab3" providerId="ADAL" clId="{79051323-7382-42F6-9AC3-837B0918A3F6}" dt="2023-05-24T15:35:57.270" v="5"/>
        <pc:sldMkLst>
          <pc:docMk/>
          <pc:sldMk cId="1229658211" sldId="577"/>
        </pc:sldMkLst>
      </pc:sldChg>
      <pc:sldChg chg="modAnim">
        <pc:chgData name="Carl Culmer" userId="aecb1d11-b6c5-480b-a406-28732cbaaab3" providerId="ADAL" clId="{79051323-7382-42F6-9AC3-837B0918A3F6}" dt="2023-05-24T15:36:24.204" v="9"/>
        <pc:sldMkLst>
          <pc:docMk/>
          <pc:sldMk cId="4133536111" sldId="579"/>
        </pc:sldMkLst>
      </pc:sldChg>
      <pc:sldChg chg="modSp">
        <pc:chgData name="Carl Culmer" userId="aecb1d11-b6c5-480b-a406-28732cbaaab3" providerId="ADAL" clId="{79051323-7382-42F6-9AC3-837B0918A3F6}" dt="2023-05-24T15:36:52.957" v="38" actId="20577"/>
        <pc:sldMkLst>
          <pc:docMk/>
          <pc:sldMk cId="489302893" sldId="581"/>
        </pc:sldMkLst>
        <pc:graphicFrameChg chg="mod">
          <ac:chgData name="Carl Culmer" userId="aecb1d11-b6c5-480b-a406-28732cbaaab3" providerId="ADAL" clId="{79051323-7382-42F6-9AC3-837B0918A3F6}" dt="2023-05-24T15:36:52.957" v="38" actId="20577"/>
          <ac:graphicFrameMkLst>
            <pc:docMk/>
            <pc:sldMk cId="489302893" sldId="581"/>
            <ac:graphicFrameMk id="7" creationId="{B39A59FF-E8A4-6D0A-8151-163B524FA9D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C4469-E710-4222-8FA5-722007CFC91B}"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en-US"/>
        </a:p>
      </dgm:t>
    </dgm:pt>
    <dgm:pt modelId="{D5ACDD7F-64B4-415E-9305-BA7A0AEB6A31}">
      <dgm:prSet phldrT="[Text]"/>
      <dgm:spPr/>
      <dgm:t>
        <a:bodyPr/>
        <a:lstStyle/>
        <a:p>
          <a:r>
            <a:rPr lang="en-US">
              <a:latin typeface="Arial" panose="020B0604020202020204" pitchFamily="34" charset="0"/>
              <a:cs typeface="Arial" panose="020B0604020202020204" pitchFamily="34" charset="0"/>
            </a:rPr>
            <a:t>Increasing Premiums</a:t>
          </a:r>
        </a:p>
      </dgm:t>
    </dgm:pt>
    <dgm:pt modelId="{39DAFAF8-48D6-41AE-B79C-C5FDE4BC66D0}" type="parTrans" cxnId="{0C816375-7DCD-4A0C-A58B-B0B4373A99B7}">
      <dgm:prSet/>
      <dgm:spPr/>
      <dgm:t>
        <a:bodyPr/>
        <a:lstStyle/>
        <a:p>
          <a:endParaRPr lang="en-US">
            <a:latin typeface="Arial" panose="020B0604020202020204" pitchFamily="34" charset="0"/>
            <a:cs typeface="Arial" panose="020B0604020202020204" pitchFamily="34" charset="0"/>
          </a:endParaRPr>
        </a:p>
      </dgm:t>
    </dgm:pt>
    <dgm:pt modelId="{44F0F0CC-C2B0-45BE-8820-52029DB804FC}" type="sibTrans" cxnId="{0C816375-7DCD-4A0C-A58B-B0B4373A99B7}">
      <dgm:prSet/>
      <dgm:spPr/>
      <dgm:t>
        <a:bodyPr/>
        <a:lstStyle/>
        <a:p>
          <a:endParaRPr lang="en-US">
            <a:latin typeface="Arial" panose="020B0604020202020204" pitchFamily="34" charset="0"/>
            <a:cs typeface="Arial" panose="020B0604020202020204" pitchFamily="34" charset="0"/>
          </a:endParaRPr>
        </a:p>
      </dgm:t>
    </dgm:pt>
    <dgm:pt modelId="{A3039668-833F-4E09-A020-603610C5BA83}">
      <dgm:prSet phldrT="[Text]"/>
      <dgm:spPr/>
      <dgm:t>
        <a:bodyPr/>
        <a:lstStyle/>
        <a:p>
          <a:r>
            <a:rPr lang="en-US">
              <a:latin typeface="Arial" panose="020B0604020202020204" pitchFamily="34" charset="0"/>
              <a:cs typeface="Arial" panose="020B0604020202020204" pitchFamily="34" charset="0"/>
            </a:rPr>
            <a:t>Difficulty accessing Reinsurance</a:t>
          </a:r>
        </a:p>
      </dgm:t>
    </dgm:pt>
    <dgm:pt modelId="{EF6AE2A3-9996-4E63-96C1-D36CD986CC43}" type="parTrans" cxnId="{78656E0F-CB10-433F-954A-2F93EEE0B51F}">
      <dgm:prSet/>
      <dgm:spPr/>
      <dgm:t>
        <a:bodyPr/>
        <a:lstStyle/>
        <a:p>
          <a:endParaRPr lang="en-US">
            <a:latin typeface="Arial" panose="020B0604020202020204" pitchFamily="34" charset="0"/>
            <a:cs typeface="Arial" panose="020B0604020202020204" pitchFamily="34" charset="0"/>
          </a:endParaRPr>
        </a:p>
      </dgm:t>
    </dgm:pt>
    <dgm:pt modelId="{52C609D4-273A-4977-8236-B06CBAE9166B}" type="sibTrans" cxnId="{78656E0F-CB10-433F-954A-2F93EEE0B51F}">
      <dgm:prSet/>
      <dgm:spPr/>
      <dgm:t>
        <a:bodyPr/>
        <a:lstStyle/>
        <a:p>
          <a:endParaRPr lang="en-US">
            <a:latin typeface="Arial" panose="020B0604020202020204" pitchFamily="34" charset="0"/>
            <a:cs typeface="Arial" panose="020B0604020202020204" pitchFamily="34" charset="0"/>
          </a:endParaRPr>
        </a:p>
      </dgm:t>
    </dgm:pt>
    <dgm:pt modelId="{95E02FD1-47FD-48F1-9DBE-07E56C0AF1A8}">
      <dgm:prSet phldrT="[Text]"/>
      <dgm:spPr/>
      <dgm:t>
        <a:bodyPr/>
        <a:lstStyle/>
        <a:p>
          <a:r>
            <a:rPr lang="en-US">
              <a:latin typeface="Arial" panose="020B0604020202020204" pitchFamily="34" charset="0"/>
              <a:cs typeface="Arial" panose="020B0604020202020204" pitchFamily="34" charset="0"/>
            </a:rPr>
            <a:t>Expanding Protection Gap</a:t>
          </a:r>
        </a:p>
      </dgm:t>
    </dgm:pt>
    <dgm:pt modelId="{D4B514B1-40EE-4C18-9BD9-92D6782818A8}" type="parTrans" cxnId="{745BA516-AA81-4ACC-9C01-4638D6640554}">
      <dgm:prSet/>
      <dgm:spPr/>
      <dgm:t>
        <a:bodyPr/>
        <a:lstStyle/>
        <a:p>
          <a:endParaRPr lang="en-US">
            <a:latin typeface="Arial" panose="020B0604020202020204" pitchFamily="34" charset="0"/>
            <a:cs typeface="Arial" panose="020B0604020202020204" pitchFamily="34" charset="0"/>
          </a:endParaRPr>
        </a:p>
      </dgm:t>
    </dgm:pt>
    <dgm:pt modelId="{D1D48F68-1392-4501-A02E-95E74CEBACFD}" type="sibTrans" cxnId="{745BA516-AA81-4ACC-9C01-4638D6640554}">
      <dgm:prSet/>
      <dgm:spPr/>
      <dgm:t>
        <a:bodyPr/>
        <a:lstStyle/>
        <a:p>
          <a:endParaRPr lang="en-US">
            <a:latin typeface="Arial" panose="020B0604020202020204" pitchFamily="34" charset="0"/>
            <a:cs typeface="Arial" panose="020B0604020202020204" pitchFamily="34" charset="0"/>
          </a:endParaRPr>
        </a:p>
      </dgm:t>
    </dgm:pt>
    <dgm:pt modelId="{65336D5D-C3BC-4333-A047-3C9096FAAAED}">
      <dgm:prSet phldrT="[Text]"/>
      <dgm:spPr/>
      <dgm:t>
        <a:bodyPr/>
        <a:lstStyle/>
        <a:p>
          <a:r>
            <a:rPr lang="en-US">
              <a:latin typeface="Arial" panose="020B0604020202020204" pitchFamily="34" charset="0"/>
              <a:cs typeface="Arial" panose="020B0604020202020204" pitchFamily="34" charset="0"/>
            </a:rPr>
            <a:t>Increasing      Under Insurance and “Uninsurability”</a:t>
          </a:r>
        </a:p>
      </dgm:t>
    </dgm:pt>
    <dgm:pt modelId="{8203C623-CD12-4E4C-A124-A78CEC84AE68}" type="parTrans" cxnId="{04521B7F-C721-4962-9602-325AFE628204}">
      <dgm:prSet/>
      <dgm:spPr/>
      <dgm:t>
        <a:bodyPr/>
        <a:lstStyle/>
        <a:p>
          <a:endParaRPr lang="en-US">
            <a:latin typeface="Arial" panose="020B0604020202020204" pitchFamily="34" charset="0"/>
            <a:cs typeface="Arial" panose="020B0604020202020204" pitchFamily="34" charset="0"/>
          </a:endParaRPr>
        </a:p>
      </dgm:t>
    </dgm:pt>
    <dgm:pt modelId="{39D41F6D-6041-4082-887D-B923B1488BFC}" type="sibTrans" cxnId="{04521B7F-C721-4962-9602-325AFE628204}">
      <dgm:prSet/>
      <dgm:spPr/>
      <dgm:t>
        <a:bodyPr/>
        <a:lstStyle/>
        <a:p>
          <a:endParaRPr lang="en-US">
            <a:latin typeface="Arial" panose="020B0604020202020204" pitchFamily="34" charset="0"/>
            <a:cs typeface="Arial" panose="020B0604020202020204" pitchFamily="34" charset="0"/>
          </a:endParaRPr>
        </a:p>
      </dgm:t>
    </dgm:pt>
    <dgm:pt modelId="{1FBDD84B-1B2A-43F3-A476-DB06048F352F}" type="pres">
      <dgm:prSet presAssocID="{AB5C4469-E710-4222-8FA5-722007CFC91B}" presName="cycle" presStyleCnt="0">
        <dgm:presLayoutVars>
          <dgm:dir/>
          <dgm:resizeHandles val="exact"/>
        </dgm:presLayoutVars>
      </dgm:prSet>
      <dgm:spPr/>
    </dgm:pt>
    <dgm:pt modelId="{10C42292-6CD6-4007-9553-D8EFA1CE5764}" type="pres">
      <dgm:prSet presAssocID="{D5ACDD7F-64B4-415E-9305-BA7A0AEB6A31}" presName="node" presStyleLbl="node1" presStyleIdx="0" presStyleCnt="4">
        <dgm:presLayoutVars>
          <dgm:bulletEnabled val="1"/>
        </dgm:presLayoutVars>
      </dgm:prSet>
      <dgm:spPr/>
    </dgm:pt>
    <dgm:pt modelId="{0457A409-734F-4B62-BF78-CED3B7039578}" type="pres">
      <dgm:prSet presAssocID="{D5ACDD7F-64B4-415E-9305-BA7A0AEB6A31}" presName="spNode" presStyleCnt="0"/>
      <dgm:spPr/>
    </dgm:pt>
    <dgm:pt modelId="{B2343BAE-814A-42BB-A9B8-221812FD07BC}" type="pres">
      <dgm:prSet presAssocID="{44F0F0CC-C2B0-45BE-8820-52029DB804FC}" presName="sibTrans" presStyleLbl="sibTrans1D1" presStyleIdx="0" presStyleCnt="4"/>
      <dgm:spPr/>
    </dgm:pt>
    <dgm:pt modelId="{88DE1564-7867-46D5-B4B5-9AA299882B77}" type="pres">
      <dgm:prSet presAssocID="{A3039668-833F-4E09-A020-603610C5BA83}" presName="node" presStyleLbl="node1" presStyleIdx="1" presStyleCnt="4">
        <dgm:presLayoutVars>
          <dgm:bulletEnabled val="1"/>
        </dgm:presLayoutVars>
      </dgm:prSet>
      <dgm:spPr/>
    </dgm:pt>
    <dgm:pt modelId="{3008108C-9FCF-4357-BE0E-FF5D4C5EAAAE}" type="pres">
      <dgm:prSet presAssocID="{A3039668-833F-4E09-A020-603610C5BA83}" presName="spNode" presStyleCnt="0"/>
      <dgm:spPr/>
    </dgm:pt>
    <dgm:pt modelId="{12F0DAC7-2AC5-4A87-8C6E-E449AC0CA13F}" type="pres">
      <dgm:prSet presAssocID="{52C609D4-273A-4977-8236-B06CBAE9166B}" presName="sibTrans" presStyleLbl="sibTrans1D1" presStyleIdx="1" presStyleCnt="4"/>
      <dgm:spPr/>
    </dgm:pt>
    <dgm:pt modelId="{85630C2E-3A17-4746-A705-4E9DC652805A}" type="pres">
      <dgm:prSet presAssocID="{95E02FD1-47FD-48F1-9DBE-07E56C0AF1A8}" presName="node" presStyleLbl="node1" presStyleIdx="2" presStyleCnt="4" custRadScaleRad="96634" custRadScaleInc="-22877">
        <dgm:presLayoutVars>
          <dgm:bulletEnabled val="1"/>
        </dgm:presLayoutVars>
      </dgm:prSet>
      <dgm:spPr/>
    </dgm:pt>
    <dgm:pt modelId="{7074AB80-22CC-4E89-B203-00D48FCFD2B0}" type="pres">
      <dgm:prSet presAssocID="{95E02FD1-47FD-48F1-9DBE-07E56C0AF1A8}" presName="spNode" presStyleCnt="0"/>
      <dgm:spPr/>
    </dgm:pt>
    <dgm:pt modelId="{FEAB69B5-C354-4259-82DC-30362444A812}" type="pres">
      <dgm:prSet presAssocID="{D1D48F68-1392-4501-A02E-95E74CEBACFD}" presName="sibTrans" presStyleLbl="sibTrans1D1" presStyleIdx="2" presStyleCnt="4"/>
      <dgm:spPr/>
    </dgm:pt>
    <dgm:pt modelId="{086765BD-1A90-4604-8FB1-C8759AA36725}" type="pres">
      <dgm:prSet presAssocID="{65336D5D-C3BC-4333-A047-3C9096FAAAED}" presName="node" presStyleLbl="node1" presStyleIdx="3" presStyleCnt="4" custScaleX="117117">
        <dgm:presLayoutVars>
          <dgm:bulletEnabled val="1"/>
        </dgm:presLayoutVars>
      </dgm:prSet>
      <dgm:spPr/>
    </dgm:pt>
    <dgm:pt modelId="{DA849CFC-82E6-47C7-BC7C-F8DFE2D04627}" type="pres">
      <dgm:prSet presAssocID="{65336D5D-C3BC-4333-A047-3C9096FAAAED}" presName="spNode" presStyleCnt="0"/>
      <dgm:spPr/>
    </dgm:pt>
    <dgm:pt modelId="{B9D747A0-FAD4-46CC-9722-D6FC4B4E9E3F}" type="pres">
      <dgm:prSet presAssocID="{39D41F6D-6041-4082-887D-B923B1488BFC}" presName="sibTrans" presStyleLbl="sibTrans1D1" presStyleIdx="3" presStyleCnt="4"/>
      <dgm:spPr/>
    </dgm:pt>
  </dgm:ptLst>
  <dgm:cxnLst>
    <dgm:cxn modelId="{6AD5C009-DD14-4595-984C-6A6F9A82AB61}" type="presOf" srcId="{AB5C4469-E710-4222-8FA5-722007CFC91B}" destId="{1FBDD84B-1B2A-43F3-A476-DB06048F352F}" srcOrd="0" destOrd="0" presId="urn:microsoft.com/office/officeart/2005/8/layout/cycle5"/>
    <dgm:cxn modelId="{78656E0F-CB10-433F-954A-2F93EEE0B51F}" srcId="{AB5C4469-E710-4222-8FA5-722007CFC91B}" destId="{A3039668-833F-4E09-A020-603610C5BA83}" srcOrd="1" destOrd="0" parTransId="{EF6AE2A3-9996-4E63-96C1-D36CD986CC43}" sibTransId="{52C609D4-273A-4977-8236-B06CBAE9166B}"/>
    <dgm:cxn modelId="{9FC53914-0B48-4A3A-9894-C5BC2BE5F1A5}" type="presOf" srcId="{95E02FD1-47FD-48F1-9DBE-07E56C0AF1A8}" destId="{85630C2E-3A17-4746-A705-4E9DC652805A}" srcOrd="0" destOrd="0" presId="urn:microsoft.com/office/officeart/2005/8/layout/cycle5"/>
    <dgm:cxn modelId="{745BA516-AA81-4ACC-9C01-4638D6640554}" srcId="{AB5C4469-E710-4222-8FA5-722007CFC91B}" destId="{95E02FD1-47FD-48F1-9DBE-07E56C0AF1A8}" srcOrd="2" destOrd="0" parTransId="{D4B514B1-40EE-4C18-9BD9-92D6782818A8}" sibTransId="{D1D48F68-1392-4501-A02E-95E74CEBACFD}"/>
    <dgm:cxn modelId="{C972392F-28DF-4C35-B47A-E9C9BB00921A}" type="presOf" srcId="{52C609D4-273A-4977-8236-B06CBAE9166B}" destId="{12F0DAC7-2AC5-4A87-8C6E-E449AC0CA13F}" srcOrd="0" destOrd="0" presId="urn:microsoft.com/office/officeart/2005/8/layout/cycle5"/>
    <dgm:cxn modelId="{F9046D64-4551-4946-8183-3415D2241346}" type="presOf" srcId="{65336D5D-C3BC-4333-A047-3C9096FAAAED}" destId="{086765BD-1A90-4604-8FB1-C8759AA36725}" srcOrd="0" destOrd="0" presId="urn:microsoft.com/office/officeart/2005/8/layout/cycle5"/>
    <dgm:cxn modelId="{0C816375-7DCD-4A0C-A58B-B0B4373A99B7}" srcId="{AB5C4469-E710-4222-8FA5-722007CFC91B}" destId="{D5ACDD7F-64B4-415E-9305-BA7A0AEB6A31}" srcOrd="0" destOrd="0" parTransId="{39DAFAF8-48D6-41AE-B79C-C5FDE4BC66D0}" sibTransId="{44F0F0CC-C2B0-45BE-8820-52029DB804FC}"/>
    <dgm:cxn modelId="{04521B7F-C721-4962-9602-325AFE628204}" srcId="{AB5C4469-E710-4222-8FA5-722007CFC91B}" destId="{65336D5D-C3BC-4333-A047-3C9096FAAAED}" srcOrd="3" destOrd="0" parTransId="{8203C623-CD12-4E4C-A124-A78CEC84AE68}" sibTransId="{39D41F6D-6041-4082-887D-B923B1488BFC}"/>
    <dgm:cxn modelId="{953EAC84-93F3-4CB7-A073-AFED8E875203}" type="presOf" srcId="{44F0F0CC-C2B0-45BE-8820-52029DB804FC}" destId="{B2343BAE-814A-42BB-A9B8-221812FD07BC}" srcOrd="0" destOrd="0" presId="urn:microsoft.com/office/officeart/2005/8/layout/cycle5"/>
    <dgm:cxn modelId="{8AC417A3-42A7-4468-8416-E529F6BB7C08}" type="presOf" srcId="{39D41F6D-6041-4082-887D-B923B1488BFC}" destId="{B9D747A0-FAD4-46CC-9722-D6FC4B4E9E3F}" srcOrd="0" destOrd="0" presId="urn:microsoft.com/office/officeart/2005/8/layout/cycle5"/>
    <dgm:cxn modelId="{2CDD26B8-63C9-4A52-BF4E-14CD62689D94}" type="presOf" srcId="{D5ACDD7F-64B4-415E-9305-BA7A0AEB6A31}" destId="{10C42292-6CD6-4007-9553-D8EFA1CE5764}" srcOrd="0" destOrd="0" presId="urn:microsoft.com/office/officeart/2005/8/layout/cycle5"/>
    <dgm:cxn modelId="{2F0D88C1-47CA-4705-BABB-CAB15EC24E03}" type="presOf" srcId="{A3039668-833F-4E09-A020-603610C5BA83}" destId="{88DE1564-7867-46D5-B4B5-9AA299882B77}" srcOrd="0" destOrd="0" presId="urn:microsoft.com/office/officeart/2005/8/layout/cycle5"/>
    <dgm:cxn modelId="{F88502D5-023D-48B4-8122-5CE86EB5B836}" type="presOf" srcId="{D1D48F68-1392-4501-A02E-95E74CEBACFD}" destId="{FEAB69B5-C354-4259-82DC-30362444A812}" srcOrd="0" destOrd="0" presId="urn:microsoft.com/office/officeart/2005/8/layout/cycle5"/>
    <dgm:cxn modelId="{D8D614AB-573D-4456-A2C7-62641B4BB5CA}" type="presParOf" srcId="{1FBDD84B-1B2A-43F3-A476-DB06048F352F}" destId="{10C42292-6CD6-4007-9553-D8EFA1CE5764}" srcOrd="0" destOrd="0" presId="urn:microsoft.com/office/officeart/2005/8/layout/cycle5"/>
    <dgm:cxn modelId="{090DAC27-F21F-4AF0-8C7F-B3AF0B73B038}" type="presParOf" srcId="{1FBDD84B-1B2A-43F3-A476-DB06048F352F}" destId="{0457A409-734F-4B62-BF78-CED3B7039578}" srcOrd="1" destOrd="0" presId="urn:microsoft.com/office/officeart/2005/8/layout/cycle5"/>
    <dgm:cxn modelId="{40A0D72E-2F2C-4E8A-A769-51CDD7B40DF5}" type="presParOf" srcId="{1FBDD84B-1B2A-43F3-A476-DB06048F352F}" destId="{B2343BAE-814A-42BB-A9B8-221812FD07BC}" srcOrd="2" destOrd="0" presId="urn:microsoft.com/office/officeart/2005/8/layout/cycle5"/>
    <dgm:cxn modelId="{0516894B-FD87-441F-8FCE-A709C6CE28A6}" type="presParOf" srcId="{1FBDD84B-1B2A-43F3-A476-DB06048F352F}" destId="{88DE1564-7867-46D5-B4B5-9AA299882B77}" srcOrd="3" destOrd="0" presId="urn:microsoft.com/office/officeart/2005/8/layout/cycle5"/>
    <dgm:cxn modelId="{C407BC11-1303-4FD3-8A87-57069BA4B86E}" type="presParOf" srcId="{1FBDD84B-1B2A-43F3-A476-DB06048F352F}" destId="{3008108C-9FCF-4357-BE0E-FF5D4C5EAAAE}" srcOrd="4" destOrd="0" presId="urn:microsoft.com/office/officeart/2005/8/layout/cycle5"/>
    <dgm:cxn modelId="{22D69A02-211C-4DF1-9042-4A7903E09088}" type="presParOf" srcId="{1FBDD84B-1B2A-43F3-A476-DB06048F352F}" destId="{12F0DAC7-2AC5-4A87-8C6E-E449AC0CA13F}" srcOrd="5" destOrd="0" presId="urn:microsoft.com/office/officeart/2005/8/layout/cycle5"/>
    <dgm:cxn modelId="{2CDC928D-5876-4C33-AC50-AF707DA78618}" type="presParOf" srcId="{1FBDD84B-1B2A-43F3-A476-DB06048F352F}" destId="{85630C2E-3A17-4746-A705-4E9DC652805A}" srcOrd="6" destOrd="0" presId="urn:microsoft.com/office/officeart/2005/8/layout/cycle5"/>
    <dgm:cxn modelId="{1B04B24F-68AB-4EE4-9F04-8BC6BD31ABB5}" type="presParOf" srcId="{1FBDD84B-1B2A-43F3-A476-DB06048F352F}" destId="{7074AB80-22CC-4E89-B203-00D48FCFD2B0}" srcOrd="7" destOrd="0" presId="urn:microsoft.com/office/officeart/2005/8/layout/cycle5"/>
    <dgm:cxn modelId="{80E2C67A-DD7F-4B66-B677-A90C056656B9}" type="presParOf" srcId="{1FBDD84B-1B2A-43F3-A476-DB06048F352F}" destId="{FEAB69B5-C354-4259-82DC-30362444A812}" srcOrd="8" destOrd="0" presId="urn:microsoft.com/office/officeart/2005/8/layout/cycle5"/>
    <dgm:cxn modelId="{56880B1F-52D3-4F85-9D5C-75A4F58B6E1C}" type="presParOf" srcId="{1FBDD84B-1B2A-43F3-A476-DB06048F352F}" destId="{086765BD-1A90-4604-8FB1-C8759AA36725}" srcOrd="9" destOrd="0" presId="urn:microsoft.com/office/officeart/2005/8/layout/cycle5"/>
    <dgm:cxn modelId="{14EBB845-E841-4EF8-9004-E31439938C79}" type="presParOf" srcId="{1FBDD84B-1B2A-43F3-A476-DB06048F352F}" destId="{DA849CFC-82E6-47C7-BC7C-F8DFE2D04627}" srcOrd="10" destOrd="0" presId="urn:microsoft.com/office/officeart/2005/8/layout/cycle5"/>
    <dgm:cxn modelId="{8EC4DD8B-280B-48FC-939D-EF24A18A420B}" type="presParOf" srcId="{1FBDD84B-1B2A-43F3-A476-DB06048F352F}" destId="{B9D747A0-FAD4-46CC-9722-D6FC4B4E9E3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45A12-6356-41B2-BB19-D8C914851BF3}"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9EA858FE-0171-4677-ABDA-97E3BA3FBB6C}">
      <dgm:prSet phldrT="[Text]"/>
      <dgm:spPr/>
      <dgm:t>
        <a:bodyPr/>
        <a:lstStyle/>
        <a:p>
          <a:r>
            <a:rPr lang="en-US" dirty="0">
              <a:latin typeface="Arial" panose="020B0604020202020204" pitchFamily="34" charset="0"/>
              <a:cs typeface="Arial" panose="020B0604020202020204" pitchFamily="34" charset="0"/>
            </a:rPr>
            <a:t>AI/ML</a:t>
          </a:r>
        </a:p>
      </dgm:t>
    </dgm:pt>
    <dgm:pt modelId="{F84FCECD-9AB3-4DC3-885C-E741A378C8DE}" type="parTrans" cxnId="{D64D3983-3EE0-46F2-81AC-437D82549A65}">
      <dgm:prSet/>
      <dgm:spPr/>
      <dgm:t>
        <a:bodyPr/>
        <a:lstStyle/>
        <a:p>
          <a:endParaRPr lang="en-US">
            <a:latin typeface="Arial" panose="020B0604020202020204" pitchFamily="34" charset="0"/>
            <a:cs typeface="Arial" panose="020B0604020202020204" pitchFamily="34" charset="0"/>
          </a:endParaRPr>
        </a:p>
      </dgm:t>
    </dgm:pt>
    <dgm:pt modelId="{4B812818-DB20-46A7-AB5C-8197247C69ED}" type="sibTrans" cxnId="{D64D3983-3EE0-46F2-81AC-437D82549A65}">
      <dgm:prSet/>
      <dgm:spPr/>
      <dgm:t>
        <a:bodyPr/>
        <a:lstStyle/>
        <a:p>
          <a:endParaRPr lang="en-US">
            <a:latin typeface="Arial" panose="020B0604020202020204" pitchFamily="34" charset="0"/>
            <a:cs typeface="Arial" panose="020B0604020202020204" pitchFamily="34" charset="0"/>
          </a:endParaRPr>
        </a:p>
      </dgm:t>
    </dgm:pt>
    <dgm:pt modelId="{F209ABE5-CC89-4FE0-8541-9955273B140C}">
      <dgm:prSet phldrT="[Text]"/>
      <dgm:spPr/>
      <dgm:t>
        <a:bodyPr/>
        <a:lstStyle/>
        <a:p>
          <a:r>
            <a:rPr lang="en-US" dirty="0">
              <a:latin typeface="Arial" panose="020B0604020202020204" pitchFamily="34" charset="0"/>
              <a:cs typeface="Arial" panose="020B0604020202020204" pitchFamily="34" charset="0"/>
            </a:rPr>
            <a:t>Cyber Risk </a:t>
          </a:r>
        </a:p>
      </dgm:t>
    </dgm:pt>
    <dgm:pt modelId="{191703EA-52F0-4C65-A1B8-320150A6E19F}" type="parTrans" cxnId="{406AC138-A76E-480E-80BB-9F3C1C540F35}">
      <dgm:prSet/>
      <dgm:spPr/>
      <dgm:t>
        <a:bodyPr/>
        <a:lstStyle/>
        <a:p>
          <a:endParaRPr lang="en-US">
            <a:latin typeface="Arial" panose="020B0604020202020204" pitchFamily="34" charset="0"/>
            <a:cs typeface="Arial" panose="020B0604020202020204" pitchFamily="34" charset="0"/>
          </a:endParaRPr>
        </a:p>
      </dgm:t>
    </dgm:pt>
    <dgm:pt modelId="{EE853208-B424-4993-B37D-75B008B4AEA3}" type="sibTrans" cxnId="{406AC138-A76E-480E-80BB-9F3C1C540F35}">
      <dgm:prSet/>
      <dgm:spPr/>
      <dgm:t>
        <a:bodyPr/>
        <a:lstStyle/>
        <a:p>
          <a:endParaRPr lang="en-US">
            <a:latin typeface="Arial" panose="020B0604020202020204" pitchFamily="34" charset="0"/>
            <a:cs typeface="Arial" panose="020B0604020202020204" pitchFamily="34" charset="0"/>
          </a:endParaRPr>
        </a:p>
      </dgm:t>
    </dgm:pt>
    <dgm:pt modelId="{81B4B4AD-2029-4542-AAAE-7DBA52A42232}">
      <dgm:prSet phldrT="[Text]"/>
      <dgm:spPr/>
      <dgm:t>
        <a:bodyPr/>
        <a:lstStyle/>
        <a:p>
          <a:r>
            <a:rPr lang="en-US" dirty="0">
              <a:latin typeface="Arial" panose="020B0604020202020204" pitchFamily="34" charset="0"/>
              <a:cs typeface="Arial" panose="020B0604020202020204" pitchFamily="34" charset="0"/>
            </a:rPr>
            <a:t>Third Party</a:t>
          </a:r>
        </a:p>
        <a:p>
          <a:r>
            <a:rPr lang="en-US" dirty="0">
              <a:latin typeface="Arial" panose="020B0604020202020204" pitchFamily="34" charset="0"/>
              <a:cs typeface="Arial" panose="020B0604020202020204" pitchFamily="34" charset="0"/>
            </a:rPr>
            <a:t>Service Providers</a:t>
          </a:r>
        </a:p>
      </dgm:t>
    </dgm:pt>
    <dgm:pt modelId="{1B45DC37-5D6E-48B0-981B-56FF4499AD31}" type="parTrans" cxnId="{BF65B0E3-0A15-4553-A44C-7A7C8F145E1F}">
      <dgm:prSet/>
      <dgm:spPr/>
      <dgm:t>
        <a:bodyPr/>
        <a:lstStyle/>
        <a:p>
          <a:endParaRPr lang="en-US">
            <a:latin typeface="Arial" panose="020B0604020202020204" pitchFamily="34" charset="0"/>
            <a:cs typeface="Arial" panose="020B0604020202020204" pitchFamily="34" charset="0"/>
          </a:endParaRPr>
        </a:p>
      </dgm:t>
    </dgm:pt>
    <dgm:pt modelId="{BDFC7120-8F61-4BB4-A091-F2B32AD94BC8}" type="sibTrans" cxnId="{BF65B0E3-0A15-4553-A44C-7A7C8F145E1F}">
      <dgm:prSet/>
      <dgm:spPr/>
      <dgm:t>
        <a:bodyPr/>
        <a:lstStyle/>
        <a:p>
          <a:endParaRPr lang="en-US">
            <a:latin typeface="Arial" panose="020B0604020202020204" pitchFamily="34" charset="0"/>
            <a:cs typeface="Arial" panose="020B0604020202020204" pitchFamily="34" charset="0"/>
          </a:endParaRPr>
        </a:p>
      </dgm:t>
    </dgm:pt>
    <dgm:pt modelId="{40E418A3-5605-4561-840A-0A329C545992}">
      <dgm:prSet phldrT="[Text]"/>
      <dgm:spPr/>
      <dgm:t>
        <a:bodyPr/>
        <a:lstStyle/>
        <a:p>
          <a:r>
            <a:rPr lang="en-US" dirty="0">
              <a:latin typeface="Arial" panose="020B0604020202020204" pitchFamily="34" charset="0"/>
              <a:cs typeface="Arial" panose="020B0604020202020204" pitchFamily="34" charset="0"/>
            </a:rPr>
            <a:t>Distribution Channels</a:t>
          </a:r>
        </a:p>
      </dgm:t>
    </dgm:pt>
    <dgm:pt modelId="{316249B7-33BA-4409-B0E0-8725E3C43ECE}" type="parTrans" cxnId="{AB428662-3785-4103-B17A-F39DE23CB838}">
      <dgm:prSet/>
      <dgm:spPr/>
      <dgm:t>
        <a:bodyPr/>
        <a:lstStyle/>
        <a:p>
          <a:endParaRPr lang="en-US">
            <a:latin typeface="Arial" panose="020B0604020202020204" pitchFamily="34" charset="0"/>
            <a:cs typeface="Arial" panose="020B0604020202020204" pitchFamily="34" charset="0"/>
          </a:endParaRPr>
        </a:p>
      </dgm:t>
    </dgm:pt>
    <dgm:pt modelId="{10E8A919-4F3F-44D8-82EC-86F4C8E28E7D}" type="sibTrans" cxnId="{AB428662-3785-4103-B17A-F39DE23CB838}">
      <dgm:prSet/>
      <dgm:spPr/>
      <dgm:t>
        <a:bodyPr/>
        <a:lstStyle/>
        <a:p>
          <a:endParaRPr lang="en-US">
            <a:latin typeface="Arial" panose="020B0604020202020204" pitchFamily="34" charset="0"/>
            <a:cs typeface="Arial" panose="020B0604020202020204" pitchFamily="34" charset="0"/>
          </a:endParaRPr>
        </a:p>
      </dgm:t>
    </dgm:pt>
    <dgm:pt modelId="{4BD0B8BB-F46A-4C42-9DB0-58CB67C5F906}">
      <dgm:prSet phldrT="[Text]"/>
      <dgm:spPr/>
      <dgm:t>
        <a:bodyPr/>
        <a:lstStyle/>
        <a:p>
          <a:r>
            <a:rPr lang="en-US" dirty="0">
              <a:latin typeface="Arial" panose="020B0604020202020204" pitchFamily="34" charset="0"/>
              <a:cs typeface="Arial" panose="020B0604020202020204" pitchFamily="34" charset="0"/>
            </a:rPr>
            <a:t>Data Privacy</a:t>
          </a:r>
        </a:p>
      </dgm:t>
    </dgm:pt>
    <dgm:pt modelId="{76846E08-B755-4D91-8919-0AECCE7574F2}" type="parTrans" cxnId="{C957E6B6-B693-452C-9A61-4F72C6696548}">
      <dgm:prSet/>
      <dgm:spPr/>
      <dgm:t>
        <a:bodyPr/>
        <a:lstStyle/>
        <a:p>
          <a:endParaRPr lang="en-US">
            <a:latin typeface="Arial" panose="020B0604020202020204" pitchFamily="34" charset="0"/>
            <a:cs typeface="Arial" panose="020B0604020202020204" pitchFamily="34" charset="0"/>
          </a:endParaRPr>
        </a:p>
      </dgm:t>
    </dgm:pt>
    <dgm:pt modelId="{291E77B2-719D-49F4-B3ED-DF46E6D4339D}" type="sibTrans" cxnId="{C957E6B6-B693-452C-9A61-4F72C6696548}">
      <dgm:prSet/>
      <dgm:spPr/>
      <dgm:t>
        <a:bodyPr/>
        <a:lstStyle/>
        <a:p>
          <a:endParaRPr lang="en-US">
            <a:latin typeface="Arial" panose="020B0604020202020204" pitchFamily="34" charset="0"/>
            <a:cs typeface="Arial" panose="020B0604020202020204" pitchFamily="34" charset="0"/>
          </a:endParaRPr>
        </a:p>
      </dgm:t>
    </dgm:pt>
    <dgm:pt modelId="{B53DC5AE-2D8B-49DA-8FC8-C356122FD3B7}" type="pres">
      <dgm:prSet presAssocID="{87545A12-6356-41B2-BB19-D8C914851BF3}" presName="cycle" presStyleCnt="0">
        <dgm:presLayoutVars>
          <dgm:chMax val="1"/>
          <dgm:dir/>
          <dgm:animLvl val="ctr"/>
          <dgm:resizeHandles val="exact"/>
        </dgm:presLayoutVars>
      </dgm:prSet>
      <dgm:spPr/>
    </dgm:pt>
    <dgm:pt modelId="{77D0C209-38FB-4985-9865-874712BB437D}" type="pres">
      <dgm:prSet presAssocID="{9EA858FE-0171-4677-ABDA-97E3BA3FBB6C}" presName="centerShape" presStyleLbl="node0" presStyleIdx="0" presStyleCnt="1"/>
      <dgm:spPr/>
    </dgm:pt>
    <dgm:pt modelId="{0C417A09-F747-42D6-91BC-9CE67AD3C727}" type="pres">
      <dgm:prSet presAssocID="{191703EA-52F0-4C65-A1B8-320150A6E19F}" presName="Name9" presStyleLbl="parChTrans1D2" presStyleIdx="0" presStyleCnt="4"/>
      <dgm:spPr/>
    </dgm:pt>
    <dgm:pt modelId="{32EB4BED-DC86-4C9D-BE09-9B105A124F9D}" type="pres">
      <dgm:prSet presAssocID="{191703EA-52F0-4C65-A1B8-320150A6E19F}" presName="connTx" presStyleLbl="parChTrans1D2" presStyleIdx="0" presStyleCnt="4"/>
      <dgm:spPr/>
    </dgm:pt>
    <dgm:pt modelId="{85275447-48B6-45D9-9DDB-7EEC9B09CC15}" type="pres">
      <dgm:prSet presAssocID="{F209ABE5-CC89-4FE0-8541-9955273B140C}" presName="node" presStyleLbl="node1" presStyleIdx="0" presStyleCnt="4">
        <dgm:presLayoutVars>
          <dgm:bulletEnabled val="1"/>
        </dgm:presLayoutVars>
      </dgm:prSet>
      <dgm:spPr/>
    </dgm:pt>
    <dgm:pt modelId="{E83C58AF-78AC-4335-A7C0-CE5E37897683}" type="pres">
      <dgm:prSet presAssocID="{1B45DC37-5D6E-48B0-981B-56FF4499AD31}" presName="Name9" presStyleLbl="parChTrans1D2" presStyleIdx="1" presStyleCnt="4"/>
      <dgm:spPr/>
    </dgm:pt>
    <dgm:pt modelId="{53CEAB5B-8997-4129-B10F-7504DE7394F8}" type="pres">
      <dgm:prSet presAssocID="{1B45DC37-5D6E-48B0-981B-56FF4499AD31}" presName="connTx" presStyleLbl="parChTrans1D2" presStyleIdx="1" presStyleCnt="4"/>
      <dgm:spPr/>
    </dgm:pt>
    <dgm:pt modelId="{71E58A32-6A29-40CC-896A-3C2276F90DC0}" type="pres">
      <dgm:prSet presAssocID="{81B4B4AD-2029-4542-AAAE-7DBA52A42232}" presName="node" presStyleLbl="node1" presStyleIdx="1" presStyleCnt="4">
        <dgm:presLayoutVars>
          <dgm:bulletEnabled val="1"/>
        </dgm:presLayoutVars>
      </dgm:prSet>
      <dgm:spPr/>
    </dgm:pt>
    <dgm:pt modelId="{DC064B46-984C-4F78-9010-2E68494907B7}" type="pres">
      <dgm:prSet presAssocID="{316249B7-33BA-4409-B0E0-8725E3C43ECE}" presName="Name9" presStyleLbl="parChTrans1D2" presStyleIdx="2" presStyleCnt="4"/>
      <dgm:spPr/>
    </dgm:pt>
    <dgm:pt modelId="{4CC92658-3421-4068-AFC8-4222B068FB0C}" type="pres">
      <dgm:prSet presAssocID="{316249B7-33BA-4409-B0E0-8725E3C43ECE}" presName="connTx" presStyleLbl="parChTrans1D2" presStyleIdx="2" presStyleCnt="4"/>
      <dgm:spPr/>
    </dgm:pt>
    <dgm:pt modelId="{24DCD41B-5F63-4019-A805-36E31B65001F}" type="pres">
      <dgm:prSet presAssocID="{40E418A3-5605-4561-840A-0A329C545992}" presName="node" presStyleLbl="node1" presStyleIdx="2" presStyleCnt="4">
        <dgm:presLayoutVars>
          <dgm:bulletEnabled val="1"/>
        </dgm:presLayoutVars>
      </dgm:prSet>
      <dgm:spPr/>
    </dgm:pt>
    <dgm:pt modelId="{0EE7B2B5-ADF6-4242-885B-9B23E78F48EB}" type="pres">
      <dgm:prSet presAssocID="{76846E08-B755-4D91-8919-0AECCE7574F2}" presName="Name9" presStyleLbl="parChTrans1D2" presStyleIdx="3" presStyleCnt="4"/>
      <dgm:spPr/>
    </dgm:pt>
    <dgm:pt modelId="{A927BFE6-C188-46AB-8234-B628BBF97996}" type="pres">
      <dgm:prSet presAssocID="{76846E08-B755-4D91-8919-0AECCE7574F2}" presName="connTx" presStyleLbl="parChTrans1D2" presStyleIdx="3" presStyleCnt="4"/>
      <dgm:spPr/>
    </dgm:pt>
    <dgm:pt modelId="{475138A7-89D0-43AE-B86D-A1B073773947}" type="pres">
      <dgm:prSet presAssocID="{4BD0B8BB-F46A-4C42-9DB0-58CB67C5F906}" presName="node" presStyleLbl="node1" presStyleIdx="3" presStyleCnt="4">
        <dgm:presLayoutVars>
          <dgm:bulletEnabled val="1"/>
        </dgm:presLayoutVars>
      </dgm:prSet>
      <dgm:spPr/>
    </dgm:pt>
  </dgm:ptLst>
  <dgm:cxnLst>
    <dgm:cxn modelId="{929B0A02-7D31-462C-8C0A-A113E3DA7089}" type="presOf" srcId="{40E418A3-5605-4561-840A-0A329C545992}" destId="{24DCD41B-5F63-4019-A805-36E31B65001F}" srcOrd="0" destOrd="0" presId="urn:microsoft.com/office/officeart/2005/8/layout/radial1"/>
    <dgm:cxn modelId="{EC8CC610-131F-4003-9D5A-050A627DA94B}" type="presOf" srcId="{191703EA-52F0-4C65-A1B8-320150A6E19F}" destId="{32EB4BED-DC86-4C9D-BE09-9B105A124F9D}" srcOrd="1" destOrd="0" presId="urn:microsoft.com/office/officeart/2005/8/layout/radial1"/>
    <dgm:cxn modelId="{406AC138-A76E-480E-80BB-9F3C1C540F35}" srcId="{9EA858FE-0171-4677-ABDA-97E3BA3FBB6C}" destId="{F209ABE5-CC89-4FE0-8541-9955273B140C}" srcOrd="0" destOrd="0" parTransId="{191703EA-52F0-4C65-A1B8-320150A6E19F}" sibTransId="{EE853208-B424-4993-B37D-75B008B4AEA3}"/>
    <dgm:cxn modelId="{AF0A203A-790B-48A0-9A2C-8265B6ABD10D}" type="presOf" srcId="{1B45DC37-5D6E-48B0-981B-56FF4499AD31}" destId="{53CEAB5B-8997-4129-B10F-7504DE7394F8}" srcOrd="1" destOrd="0" presId="urn:microsoft.com/office/officeart/2005/8/layout/radial1"/>
    <dgm:cxn modelId="{21955B3B-E48F-4CB2-B503-E39CC71B9442}" type="presOf" srcId="{316249B7-33BA-4409-B0E0-8725E3C43ECE}" destId="{4CC92658-3421-4068-AFC8-4222B068FB0C}" srcOrd="1" destOrd="0" presId="urn:microsoft.com/office/officeart/2005/8/layout/radial1"/>
    <dgm:cxn modelId="{5E93B161-1E49-415B-8E27-6F1693B817DD}" type="presOf" srcId="{87545A12-6356-41B2-BB19-D8C914851BF3}" destId="{B53DC5AE-2D8B-49DA-8FC8-C356122FD3B7}" srcOrd="0" destOrd="0" presId="urn:microsoft.com/office/officeart/2005/8/layout/radial1"/>
    <dgm:cxn modelId="{AB428662-3785-4103-B17A-F39DE23CB838}" srcId="{9EA858FE-0171-4677-ABDA-97E3BA3FBB6C}" destId="{40E418A3-5605-4561-840A-0A329C545992}" srcOrd="2" destOrd="0" parTransId="{316249B7-33BA-4409-B0E0-8725E3C43ECE}" sibTransId="{10E8A919-4F3F-44D8-82EC-86F4C8E28E7D}"/>
    <dgm:cxn modelId="{712AC442-B84C-439A-8778-DD81CB5F96E5}" type="presOf" srcId="{1B45DC37-5D6E-48B0-981B-56FF4499AD31}" destId="{E83C58AF-78AC-4335-A7C0-CE5E37897683}" srcOrd="0" destOrd="0" presId="urn:microsoft.com/office/officeart/2005/8/layout/radial1"/>
    <dgm:cxn modelId="{93C7CE68-1422-49D7-9FE6-2C651F38C553}" type="presOf" srcId="{4BD0B8BB-F46A-4C42-9DB0-58CB67C5F906}" destId="{475138A7-89D0-43AE-B86D-A1B073773947}" srcOrd="0" destOrd="0" presId="urn:microsoft.com/office/officeart/2005/8/layout/radial1"/>
    <dgm:cxn modelId="{D64D3983-3EE0-46F2-81AC-437D82549A65}" srcId="{87545A12-6356-41B2-BB19-D8C914851BF3}" destId="{9EA858FE-0171-4677-ABDA-97E3BA3FBB6C}" srcOrd="0" destOrd="0" parTransId="{F84FCECD-9AB3-4DC3-885C-E741A378C8DE}" sibTransId="{4B812818-DB20-46A7-AB5C-8197247C69ED}"/>
    <dgm:cxn modelId="{54D0EF8F-185B-4BC2-B184-389DF314C542}" type="presOf" srcId="{76846E08-B755-4D91-8919-0AECCE7574F2}" destId="{0EE7B2B5-ADF6-4242-885B-9B23E78F48EB}" srcOrd="0" destOrd="0" presId="urn:microsoft.com/office/officeart/2005/8/layout/radial1"/>
    <dgm:cxn modelId="{4A837CA4-9F1B-4D33-9C4F-FFFB48EB9920}" type="presOf" srcId="{76846E08-B755-4D91-8919-0AECCE7574F2}" destId="{A927BFE6-C188-46AB-8234-B628BBF97996}" srcOrd="1" destOrd="0" presId="urn:microsoft.com/office/officeart/2005/8/layout/radial1"/>
    <dgm:cxn modelId="{E1B1FEA7-7468-4A7D-9E91-DD339E25DD5A}" type="presOf" srcId="{81B4B4AD-2029-4542-AAAE-7DBA52A42232}" destId="{71E58A32-6A29-40CC-896A-3C2276F90DC0}" srcOrd="0" destOrd="0" presId="urn:microsoft.com/office/officeart/2005/8/layout/radial1"/>
    <dgm:cxn modelId="{C957E6B6-B693-452C-9A61-4F72C6696548}" srcId="{9EA858FE-0171-4677-ABDA-97E3BA3FBB6C}" destId="{4BD0B8BB-F46A-4C42-9DB0-58CB67C5F906}" srcOrd="3" destOrd="0" parTransId="{76846E08-B755-4D91-8919-0AECCE7574F2}" sibTransId="{291E77B2-719D-49F4-B3ED-DF46E6D4339D}"/>
    <dgm:cxn modelId="{BF65B0E3-0A15-4553-A44C-7A7C8F145E1F}" srcId="{9EA858FE-0171-4677-ABDA-97E3BA3FBB6C}" destId="{81B4B4AD-2029-4542-AAAE-7DBA52A42232}" srcOrd="1" destOrd="0" parTransId="{1B45DC37-5D6E-48B0-981B-56FF4499AD31}" sibTransId="{BDFC7120-8F61-4BB4-A091-F2B32AD94BC8}"/>
    <dgm:cxn modelId="{2618C3EA-4206-4060-93F4-13CC96695D82}" type="presOf" srcId="{191703EA-52F0-4C65-A1B8-320150A6E19F}" destId="{0C417A09-F747-42D6-91BC-9CE67AD3C727}" srcOrd="0" destOrd="0" presId="urn:microsoft.com/office/officeart/2005/8/layout/radial1"/>
    <dgm:cxn modelId="{147C9AF0-3FE9-4080-BCD9-6A25D553D34C}" type="presOf" srcId="{F209ABE5-CC89-4FE0-8541-9955273B140C}" destId="{85275447-48B6-45D9-9DDB-7EEC9B09CC15}" srcOrd="0" destOrd="0" presId="urn:microsoft.com/office/officeart/2005/8/layout/radial1"/>
    <dgm:cxn modelId="{E1BF43F5-6058-480D-86A5-A29242CA64A4}" type="presOf" srcId="{316249B7-33BA-4409-B0E0-8725E3C43ECE}" destId="{DC064B46-984C-4F78-9010-2E68494907B7}" srcOrd="0" destOrd="0" presId="urn:microsoft.com/office/officeart/2005/8/layout/radial1"/>
    <dgm:cxn modelId="{EB997CFA-4776-473F-9793-0BDDE4FAE039}" type="presOf" srcId="{9EA858FE-0171-4677-ABDA-97E3BA3FBB6C}" destId="{77D0C209-38FB-4985-9865-874712BB437D}" srcOrd="0" destOrd="0" presId="urn:microsoft.com/office/officeart/2005/8/layout/radial1"/>
    <dgm:cxn modelId="{6A5F9BDF-91E8-4A82-A516-E862635C7E46}" type="presParOf" srcId="{B53DC5AE-2D8B-49DA-8FC8-C356122FD3B7}" destId="{77D0C209-38FB-4985-9865-874712BB437D}" srcOrd="0" destOrd="0" presId="urn:microsoft.com/office/officeart/2005/8/layout/radial1"/>
    <dgm:cxn modelId="{A1DE47AD-93BF-4BA6-A48F-22701CF149E0}" type="presParOf" srcId="{B53DC5AE-2D8B-49DA-8FC8-C356122FD3B7}" destId="{0C417A09-F747-42D6-91BC-9CE67AD3C727}" srcOrd="1" destOrd="0" presId="urn:microsoft.com/office/officeart/2005/8/layout/radial1"/>
    <dgm:cxn modelId="{94204710-4224-474A-87AE-D33338F5549A}" type="presParOf" srcId="{0C417A09-F747-42D6-91BC-9CE67AD3C727}" destId="{32EB4BED-DC86-4C9D-BE09-9B105A124F9D}" srcOrd="0" destOrd="0" presId="urn:microsoft.com/office/officeart/2005/8/layout/radial1"/>
    <dgm:cxn modelId="{9B06906C-F33C-43BB-9F72-3A275C51A8A3}" type="presParOf" srcId="{B53DC5AE-2D8B-49DA-8FC8-C356122FD3B7}" destId="{85275447-48B6-45D9-9DDB-7EEC9B09CC15}" srcOrd="2" destOrd="0" presId="urn:microsoft.com/office/officeart/2005/8/layout/radial1"/>
    <dgm:cxn modelId="{88EA16F8-DD02-47A7-AC83-9756A320F575}" type="presParOf" srcId="{B53DC5AE-2D8B-49DA-8FC8-C356122FD3B7}" destId="{E83C58AF-78AC-4335-A7C0-CE5E37897683}" srcOrd="3" destOrd="0" presId="urn:microsoft.com/office/officeart/2005/8/layout/radial1"/>
    <dgm:cxn modelId="{9AC12E09-47A7-4A8F-8E60-3CDBBFCF99C3}" type="presParOf" srcId="{E83C58AF-78AC-4335-A7C0-CE5E37897683}" destId="{53CEAB5B-8997-4129-B10F-7504DE7394F8}" srcOrd="0" destOrd="0" presId="urn:microsoft.com/office/officeart/2005/8/layout/radial1"/>
    <dgm:cxn modelId="{02DEF9EE-26FB-48D2-B6D3-EDB18B9A2A5D}" type="presParOf" srcId="{B53DC5AE-2D8B-49DA-8FC8-C356122FD3B7}" destId="{71E58A32-6A29-40CC-896A-3C2276F90DC0}" srcOrd="4" destOrd="0" presId="urn:microsoft.com/office/officeart/2005/8/layout/radial1"/>
    <dgm:cxn modelId="{A25D2816-BF53-4874-B63F-F683233837B4}" type="presParOf" srcId="{B53DC5AE-2D8B-49DA-8FC8-C356122FD3B7}" destId="{DC064B46-984C-4F78-9010-2E68494907B7}" srcOrd="5" destOrd="0" presId="urn:microsoft.com/office/officeart/2005/8/layout/radial1"/>
    <dgm:cxn modelId="{42DA6E7E-692C-46EA-9C71-72DFCE7432F0}" type="presParOf" srcId="{DC064B46-984C-4F78-9010-2E68494907B7}" destId="{4CC92658-3421-4068-AFC8-4222B068FB0C}" srcOrd="0" destOrd="0" presId="urn:microsoft.com/office/officeart/2005/8/layout/radial1"/>
    <dgm:cxn modelId="{A31E5963-043F-4233-9B6C-9A3811096E1A}" type="presParOf" srcId="{B53DC5AE-2D8B-49DA-8FC8-C356122FD3B7}" destId="{24DCD41B-5F63-4019-A805-36E31B65001F}" srcOrd="6" destOrd="0" presId="urn:microsoft.com/office/officeart/2005/8/layout/radial1"/>
    <dgm:cxn modelId="{570A69C1-423C-4BC0-9CFC-A8BA6A458AEB}" type="presParOf" srcId="{B53DC5AE-2D8B-49DA-8FC8-C356122FD3B7}" destId="{0EE7B2B5-ADF6-4242-885B-9B23E78F48EB}" srcOrd="7" destOrd="0" presId="urn:microsoft.com/office/officeart/2005/8/layout/radial1"/>
    <dgm:cxn modelId="{A77CF037-9F06-4762-809B-79956CEAFBEB}" type="presParOf" srcId="{0EE7B2B5-ADF6-4242-885B-9B23E78F48EB}" destId="{A927BFE6-C188-46AB-8234-B628BBF97996}" srcOrd="0" destOrd="0" presId="urn:microsoft.com/office/officeart/2005/8/layout/radial1"/>
    <dgm:cxn modelId="{5B1C4FD2-6699-451F-9420-F2C38CD371B8}" type="presParOf" srcId="{B53DC5AE-2D8B-49DA-8FC8-C356122FD3B7}" destId="{475138A7-89D0-43AE-B86D-A1B073773947}"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C632E-0808-4EE7-97A5-5F8E60C7951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432EF6E-794D-48CE-A8D6-8BE0F47BCE9C}">
      <dgm:prSet custT="1"/>
      <dgm:spPr/>
      <dgm:t>
        <a:bodyPr/>
        <a:lstStyle/>
        <a:p>
          <a:r>
            <a:rPr lang="en-US" sz="2000" dirty="0">
              <a:latin typeface="Arial" panose="020B0604020202020204" pitchFamily="34" charset="0"/>
              <a:cs typeface="Arial" panose="020B0604020202020204" pitchFamily="34" charset="0"/>
            </a:rPr>
            <a:t>Climate Change</a:t>
          </a:r>
        </a:p>
      </dgm:t>
    </dgm:pt>
    <dgm:pt modelId="{CC265110-84C4-4FE8-86C3-BB4C65D68652}" type="parTrans" cxnId="{1A95C9E9-6ED3-445E-BF86-3A904811F69F}">
      <dgm:prSet/>
      <dgm:spPr/>
      <dgm:t>
        <a:bodyPr/>
        <a:lstStyle/>
        <a:p>
          <a:endParaRPr lang="en-US" sz="2400">
            <a:latin typeface="Arial" panose="020B0604020202020204" pitchFamily="34" charset="0"/>
            <a:cs typeface="Arial" panose="020B0604020202020204" pitchFamily="34" charset="0"/>
          </a:endParaRPr>
        </a:p>
      </dgm:t>
    </dgm:pt>
    <dgm:pt modelId="{1653A810-1B13-484B-BB1B-AAF07C5856D7}" type="sibTrans" cxnId="{1A95C9E9-6ED3-445E-BF86-3A904811F69F}">
      <dgm:prSet/>
      <dgm:spPr/>
      <dgm:t>
        <a:bodyPr/>
        <a:lstStyle/>
        <a:p>
          <a:endParaRPr lang="en-US" sz="2400">
            <a:latin typeface="Arial" panose="020B0604020202020204" pitchFamily="34" charset="0"/>
            <a:cs typeface="Arial" panose="020B0604020202020204" pitchFamily="34" charset="0"/>
          </a:endParaRPr>
        </a:p>
      </dgm:t>
    </dgm:pt>
    <dgm:pt modelId="{541944E5-AB4A-4039-88C0-E92E148368A9}">
      <dgm:prSet custT="1"/>
      <dgm:spPr/>
      <dgm:t>
        <a:bodyPr/>
        <a:lstStyle/>
        <a:p>
          <a:r>
            <a:rPr lang="en-US" sz="2000" dirty="0">
              <a:latin typeface="Arial" panose="020B0604020202020204" pitchFamily="34" charset="0"/>
              <a:cs typeface="Arial" panose="020B0604020202020204" pitchFamily="34" charset="0"/>
            </a:rPr>
            <a:t>Reinsurance Capacity</a:t>
          </a:r>
        </a:p>
      </dgm:t>
    </dgm:pt>
    <dgm:pt modelId="{B7B9D700-D894-45FF-9603-DE6338A053AC}" type="parTrans" cxnId="{B13BBF2B-9DBF-41CB-A347-74450D3A3641}">
      <dgm:prSet/>
      <dgm:spPr/>
      <dgm:t>
        <a:bodyPr/>
        <a:lstStyle/>
        <a:p>
          <a:endParaRPr lang="en-US" sz="2400">
            <a:latin typeface="Arial" panose="020B0604020202020204" pitchFamily="34" charset="0"/>
            <a:cs typeface="Arial" panose="020B0604020202020204" pitchFamily="34" charset="0"/>
          </a:endParaRPr>
        </a:p>
      </dgm:t>
    </dgm:pt>
    <dgm:pt modelId="{64322055-7DDE-4071-9D73-04063DAB4616}" type="sibTrans" cxnId="{B13BBF2B-9DBF-41CB-A347-74450D3A3641}">
      <dgm:prSet/>
      <dgm:spPr/>
      <dgm:t>
        <a:bodyPr/>
        <a:lstStyle/>
        <a:p>
          <a:endParaRPr lang="en-US" sz="2400">
            <a:latin typeface="Arial" panose="020B0604020202020204" pitchFamily="34" charset="0"/>
            <a:cs typeface="Arial" panose="020B0604020202020204" pitchFamily="34" charset="0"/>
          </a:endParaRPr>
        </a:p>
      </dgm:t>
    </dgm:pt>
    <dgm:pt modelId="{D55E65D2-428A-4068-82E3-72FEA06B0B5C}">
      <dgm:prSet custT="1"/>
      <dgm:spPr/>
      <dgm:t>
        <a:bodyPr/>
        <a:lstStyle/>
        <a:p>
          <a:r>
            <a:rPr lang="en-US" sz="1200" dirty="0">
              <a:latin typeface="Arial" panose="020B0604020202020204" pitchFamily="34" charset="0"/>
              <a:cs typeface="Arial" panose="020B0604020202020204" pitchFamily="34" charset="0"/>
            </a:rPr>
            <a:t>Parametric Insurance Coverage</a:t>
          </a:r>
        </a:p>
      </dgm:t>
    </dgm:pt>
    <dgm:pt modelId="{BB895AC7-D75F-4239-B001-BC8CA01AF325}" type="parTrans" cxnId="{C7A2E917-8266-4A44-B819-189FEB964FB1}">
      <dgm:prSet/>
      <dgm:spPr/>
      <dgm:t>
        <a:bodyPr/>
        <a:lstStyle/>
        <a:p>
          <a:endParaRPr lang="en-US" sz="2400">
            <a:latin typeface="Arial" panose="020B0604020202020204" pitchFamily="34" charset="0"/>
            <a:cs typeface="Arial" panose="020B0604020202020204" pitchFamily="34" charset="0"/>
          </a:endParaRPr>
        </a:p>
      </dgm:t>
    </dgm:pt>
    <dgm:pt modelId="{9A80A34C-ABF5-4ADE-8281-8C6F1A197017}" type="sibTrans" cxnId="{C7A2E917-8266-4A44-B819-189FEB964FB1}">
      <dgm:prSet/>
      <dgm:spPr/>
      <dgm:t>
        <a:bodyPr/>
        <a:lstStyle/>
        <a:p>
          <a:endParaRPr lang="en-US" sz="2400">
            <a:latin typeface="Arial" panose="020B0604020202020204" pitchFamily="34" charset="0"/>
            <a:cs typeface="Arial" panose="020B0604020202020204" pitchFamily="34" charset="0"/>
          </a:endParaRPr>
        </a:p>
      </dgm:t>
    </dgm:pt>
    <dgm:pt modelId="{B3A0CD1C-07B1-4C5C-9620-544DCD374B81}">
      <dgm:prSet custT="1"/>
      <dgm:spPr/>
      <dgm:t>
        <a:bodyPr/>
        <a:lstStyle/>
        <a:p>
          <a:r>
            <a:rPr lang="en-US" sz="1200">
              <a:latin typeface="Arial" panose="020B0604020202020204" pitchFamily="34" charset="0"/>
              <a:cs typeface="Arial" panose="020B0604020202020204" pitchFamily="34" charset="0"/>
            </a:rPr>
            <a:t>Structured Deals</a:t>
          </a:r>
        </a:p>
      </dgm:t>
    </dgm:pt>
    <dgm:pt modelId="{D15E607C-2874-48E9-A14E-A1F37A02482F}" type="parTrans" cxnId="{293D9B5E-8570-49E6-9CF9-48861B5CF0C2}">
      <dgm:prSet/>
      <dgm:spPr/>
      <dgm:t>
        <a:bodyPr/>
        <a:lstStyle/>
        <a:p>
          <a:endParaRPr lang="en-US" sz="2400">
            <a:latin typeface="Arial" panose="020B0604020202020204" pitchFamily="34" charset="0"/>
            <a:cs typeface="Arial" panose="020B0604020202020204" pitchFamily="34" charset="0"/>
          </a:endParaRPr>
        </a:p>
      </dgm:t>
    </dgm:pt>
    <dgm:pt modelId="{99D15910-95A4-4EFC-A7C7-EEB819E8F586}" type="sibTrans" cxnId="{293D9B5E-8570-49E6-9CF9-48861B5CF0C2}">
      <dgm:prSet/>
      <dgm:spPr/>
      <dgm:t>
        <a:bodyPr/>
        <a:lstStyle/>
        <a:p>
          <a:endParaRPr lang="en-US" sz="2400">
            <a:latin typeface="Arial" panose="020B0604020202020204" pitchFamily="34" charset="0"/>
            <a:cs typeface="Arial" panose="020B0604020202020204" pitchFamily="34" charset="0"/>
          </a:endParaRPr>
        </a:p>
      </dgm:t>
    </dgm:pt>
    <dgm:pt modelId="{CB45A5D7-0E6C-4E8F-B55E-2E3A87D609F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Understand climate risk to which insurance sector is exposed</a:t>
          </a:r>
        </a:p>
        <a:p>
          <a:pPr marL="0" lvl="0" defTabSz="488950">
            <a:lnSpc>
              <a:spcPct val="90000"/>
            </a:lnSpc>
            <a:spcBef>
              <a:spcPct val="0"/>
            </a:spcBef>
            <a:spcAft>
              <a:spcPct val="35000"/>
            </a:spcAft>
            <a:buNone/>
          </a:pPr>
          <a:endParaRPr lang="en-US" sz="1200" dirty="0">
            <a:latin typeface="Arial" panose="020B0604020202020204" pitchFamily="34" charset="0"/>
            <a:cs typeface="Arial" panose="020B0604020202020204" pitchFamily="34" charset="0"/>
          </a:endParaRPr>
        </a:p>
      </dgm:t>
    </dgm:pt>
    <dgm:pt modelId="{3E3C8D28-37F4-424E-9E05-7866B896DA22}" type="parTrans" cxnId="{6B3F29FB-E592-4028-9074-F6A1BAB06709}">
      <dgm:prSet/>
      <dgm:spPr/>
      <dgm:t>
        <a:bodyPr/>
        <a:lstStyle/>
        <a:p>
          <a:endParaRPr lang="en-US" sz="2400">
            <a:latin typeface="Arial" panose="020B0604020202020204" pitchFamily="34" charset="0"/>
            <a:cs typeface="Arial" panose="020B0604020202020204" pitchFamily="34" charset="0"/>
          </a:endParaRPr>
        </a:p>
      </dgm:t>
    </dgm:pt>
    <dgm:pt modelId="{18A4F6DE-33EE-4FAC-8ED8-623D03B4194B}" type="sibTrans" cxnId="{6B3F29FB-E592-4028-9074-F6A1BAB06709}">
      <dgm:prSet/>
      <dgm:spPr/>
      <dgm:t>
        <a:bodyPr/>
        <a:lstStyle/>
        <a:p>
          <a:endParaRPr lang="en-US" sz="2400">
            <a:latin typeface="Arial" panose="020B0604020202020204" pitchFamily="34" charset="0"/>
            <a:cs typeface="Arial" panose="020B0604020202020204" pitchFamily="34" charset="0"/>
          </a:endParaRPr>
        </a:p>
      </dgm:t>
    </dgm:pt>
    <dgm:pt modelId="{CB26A7EA-0ED7-45E9-9812-65E0D8C03622}">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Integrate climate-related risks into existing processes and practices</a:t>
          </a:r>
        </a:p>
        <a:p>
          <a:pPr marL="0" lvl="0" defTabSz="400050">
            <a:lnSpc>
              <a:spcPct val="90000"/>
            </a:lnSpc>
            <a:spcBef>
              <a:spcPct val="0"/>
            </a:spcBef>
            <a:spcAft>
              <a:spcPct val="35000"/>
            </a:spcAft>
            <a:buNone/>
          </a:pPr>
          <a:endParaRPr lang="en-US" sz="1200" dirty="0">
            <a:latin typeface="Arial" panose="020B0604020202020204" pitchFamily="34" charset="0"/>
            <a:cs typeface="Arial" panose="020B0604020202020204" pitchFamily="34" charset="0"/>
          </a:endParaRPr>
        </a:p>
      </dgm:t>
    </dgm:pt>
    <dgm:pt modelId="{F715AFE2-FD19-4088-9009-2A9E8E8B5C05}" type="parTrans" cxnId="{FA18D052-D037-4278-AD40-7F08FFE36F1E}">
      <dgm:prSet/>
      <dgm:spPr/>
      <dgm:t>
        <a:bodyPr/>
        <a:lstStyle/>
        <a:p>
          <a:endParaRPr lang="en-US" sz="2400">
            <a:latin typeface="Arial" panose="020B0604020202020204" pitchFamily="34" charset="0"/>
            <a:cs typeface="Arial" panose="020B0604020202020204" pitchFamily="34" charset="0"/>
          </a:endParaRPr>
        </a:p>
      </dgm:t>
    </dgm:pt>
    <dgm:pt modelId="{6FF0DA71-D155-4E56-AFAC-02819000C542}" type="sibTrans" cxnId="{FA18D052-D037-4278-AD40-7F08FFE36F1E}">
      <dgm:prSet/>
      <dgm:spPr/>
      <dgm:t>
        <a:bodyPr/>
        <a:lstStyle/>
        <a:p>
          <a:endParaRPr lang="en-US" sz="2400">
            <a:latin typeface="Arial" panose="020B0604020202020204" pitchFamily="34" charset="0"/>
            <a:cs typeface="Arial" panose="020B0604020202020204" pitchFamily="34" charset="0"/>
          </a:endParaRPr>
        </a:p>
      </dgm:t>
    </dgm:pt>
    <dgm:pt modelId="{6418421D-AE4E-4A36-B174-3A91C677E3F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Develop risk assessment tools</a:t>
          </a:r>
        </a:p>
        <a:p>
          <a:pPr marL="0" lvl="0" defTabSz="400050">
            <a:lnSpc>
              <a:spcPct val="90000"/>
            </a:lnSpc>
            <a:spcBef>
              <a:spcPct val="0"/>
            </a:spcBef>
            <a:spcAft>
              <a:spcPct val="35000"/>
            </a:spcAft>
            <a:buNone/>
          </a:pPr>
          <a:endParaRPr lang="en-US" sz="1200" dirty="0">
            <a:latin typeface="Arial" panose="020B0604020202020204" pitchFamily="34" charset="0"/>
            <a:cs typeface="Arial" panose="020B0604020202020204" pitchFamily="34" charset="0"/>
          </a:endParaRPr>
        </a:p>
      </dgm:t>
    </dgm:pt>
    <dgm:pt modelId="{451F4811-F33D-4BB7-A507-8480F0018D8A}" type="parTrans" cxnId="{3192CCEE-38B4-4E2F-B471-8941F571356C}">
      <dgm:prSet/>
      <dgm:spPr/>
      <dgm:t>
        <a:bodyPr/>
        <a:lstStyle/>
        <a:p>
          <a:endParaRPr lang="en-US" sz="2400">
            <a:latin typeface="Arial" panose="020B0604020202020204" pitchFamily="34" charset="0"/>
            <a:cs typeface="Arial" panose="020B0604020202020204" pitchFamily="34" charset="0"/>
          </a:endParaRPr>
        </a:p>
      </dgm:t>
    </dgm:pt>
    <dgm:pt modelId="{E1E8F069-DDA3-4AEE-8AB5-A32AC4C82C6D}" type="sibTrans" cxnId="{3192CCEE-38B4-4E2F-B471-8941F571356C}">
      <dgm:prSet/>
      <dgm:spPr/>
      <dgm:t>
        <a:bodyPr/>
        <a:lstStyle/>
        <a:p>
          <a:endParaRPr lang="en-US" sz="2400">
            <a:latin typeface="Arial" panose="020B0604020202020204" pitchFamily="34" charset="0"/>
            <a:cs typeface="Arial" panose="020B0604020202020204" pitchFamily="34" charset="0"/>
          </a:endParaRPr>
        </a:p>
      </dgm:t>
    </dgm:pt>
    <dgm:pt modelId="{7EDA75B5-00EF-400A-B83C-8F154114F402}">
      <dgm:prSet custT="1"/>
      <dgm:spPr/>
      <dgm:t>
        <a:bodyPr/>
        <a:lstStyle/>
        <a:p>
          <a:r>
            <a:rPr lang="en-US" sz="2000">
              <a:latin typeface="Arial" panose="020B0604020202020204" pitchFamily="34" charset="0"/>
              <a:cs typeface="Arial" panose="020B0604020202020204" pitchFamily="34" charset="0"/>
            </a:rPr>
            <a:t>Technological Advancments</a:t>
          </a:r>
        </a:p>
      </dgm:t>
    </dgm:pt>
    <dgm:pt modelId="{AD87EA4B-A99C-4BC0-9E0C-08683DD6FE30}" type="parTrans" cxnId="{379079C9-F805-4E91-AFCB-2BD56BE2509B}">
      <dgm:prSet/>
      <dgm:spPr/>
      <dgm:t>
        <a:bodyPr/>
        <a:lstStyle/>
        <a:p>
          <a:endParaRPr lang="en-US" sz="2400">
            <a:latin typeface="Arial" panose="020B0604020202020204" pitchFamily="34" charset="0"/>
            <a:cs typeface="Arial" panose="020B0604020202020204" pitchFamily="34" charset="0"/>
          </a:endParaRPr>
        </a:p>
      </dgm:t>
    </dgm:pt>
    <dgm:pt modelId="{131E44D2-1E34-46FA-8856-24E10BBF5836}" type="sibTrans" cxnId="{379079C9-F805-4E91-AFCB-2BD56BE2509B}">
      <dgm:prSet/>
      <dgm:spPr/>
      <dgm:t>
        <a:bodyPr/>
        <a:lstStyle/>
        <a:p>
          <a:endParaRPr lang="en-US" sz="2400">
            <a:latin typeface="Arial" panose="020B0604020202020204" pitchFamily="34" charset="0"/>
            <a:cs typeface="Arial" panose="020B0604020202020204" pitchFamily="34" charset="0"/>
          </a:endParaRPr>
        </a:p>
      </dgm:t>
    </dgm:pt>
    <dgm:pt modelId="{C9394B36-E272-41ED-B454-E26165397B91}">
      <dgm:prSet custT="1"/>
      <dgm:spPr/>
      <dgm:t>
        <a:bodyPr/>
        <a:lstStyle/>
        <a:p>
          <a:r>
            <a:rPr lang="en-US" sz="1200">
              <a:latin typeface="Arial" panose="020B0604020202020204" pitchFamily="34" charset="0"/>
              <a:cs typeface="Arial" panose="020B0604020202020204" pitchFamily="34" charset="0"/>
            </a:rPr>
            <a:t>Demonstrate Technical and Effective Compliance</a:t>
          </a:r>
        </a:p>
      </dgm:t>
    </dgm:pt>
    <dgm:pt modelId="{5B2BD169-23C7-43C5-BFCD-2A48B266889D}" type="parTrans" cxnId="{1B9825AD-A2B4-418C-B003-1ABAAE2A90FB}">
      <dgm:prSet/>
      <dgm:spPr/>
      <dgm:t>
        <a:bodyPr/>
        <a:lstStyle/>
        <a:p>
          <a:endParaRPr lang="en-US"/>
        </a:p>
      </dgm:t>
    </dgm:pt>
    <dgm:pt modelId="{7D598967-63A3-464E-B183-2583DD880AE4}" type="sibTrans" cxnId="{1B9825AD-A2B4-418C-B003-1ABAAE2A90FB}">
      <dgm:prSet/>
      <dgm:spPr/>
      <dgm:t>
        <a:bodyPr/>
        <a:lstStyle/>
        <a:p>
          <a:endParaRPr lang="en-US"/>
        </a:p>
      </dgm:t>
    </dgm:pt>
    <dgm:pt modelId="{9D5F70DB-3BEA-4735-B90E-600A9CCB77EE}">
      <dgm:prSet custT="1"/>
      <dgm:spPr/>
      <dgm:t>
        <a:bodyPr/>
        <a:lstStyle/>
        <a:p>
          <a:r>
            <a:rPr lang="en-US" sz="1200" dirty="0">
              <a:latin typeface="Arial" panose="020B0604020202020204" pitchFamily="34" charset="0"/>
              <a:cs typeface="Arial" panose="020B0604020202020204" pitchFamily="34" charset="0"/>
            </a:rPr>
            <a:t>Develop Comprehensive Policies</a:t>
          </a:r>
        </a:p>
      </dgm:t>
    </dgm:pt>
    <dgm:pt modelId="{263AAA6D-D1F3-410D-ACE4-8F754434FDB3}" type="parTrans" cxnId="{A0472FBC-1022-4BF6-8275-B119512546A0}">
      <dgm:prSet/>
      <dgm:spPr/>
      <dgm:t>
        <a:bodyPr/>
        <a:lstStyle/>
        <a:p>
          <a:endParaRPr lang="en-US"/>
        </a:p>
      </dgm:t>
    </dgm:pt>
    <dgm:pt modelId="{8774C028-0B6C-49F2-9777-01B0B5F38142}" type="sibTrans" cxnId="{A0472FBC-1022-4BF6-8275-B119512546A0}">
      <dgm:prSet/>
      <dgm:spPr/>
      <dgm:t>
        <a:bodyPr/>
        <a:lstStyle/>
        <a:p>
          <a:endParaRPr lang="en-US"/>
        </a:p>
      </dgm:t>
    </dgm:pt>
    <dgm:pt modelId="{8AFDDAEF-858F-4CBB-B180-E1870907B640}" type="pres">
      <dgm:prSet presAssocID="{F22C632E-0808-4EE7-97A5-5F8E60C79514}" presName="diagram" presStyleCnt="0">
        <dgm:presLayoutVars>
          <dgm:chPref val="1"/>
          <dgm:dir/>
          <dgm:animOne val="branch"/>
          <dgm:animLvl val="lvl"/>
          <dgm:resizeHandles/>
        </dgm:presLayoutVars>
      </dgm:prSet>
      <dgm:spPr/>
    </dgm:pt>
    <dgm:pt modelId="{0BA59E5C-3384-4E27-9882-428E08CB7903}" type="pres">
      <dgm:prSet presAssocID="{F432EF6E-794D-48CE-A8D6-8BE0F47BCE9C}" presName="root" presStyleCnt="0"/>
      <dgm:spPr/>
    </dgm:pt>
    <dgm:pt modelId="{ADAE339A-483C-4D90-A828-AC4428D0B840}" type="pres">
      <dgm:prSet presAssocID="{F432EF6E-794D-48CE-A8D6-8BE0F47BCE9C}" presName="rootComposite" presStyleCnt="0"/>
      <dgm:spPr/>
    </dgm:pt>
    <dgm:pt modelId="{FBA6A85D-267B-438B-BE7F-9088CC7D9FE1}" type="pres">
      <dgm:prSet presAssocID="{F432EF6E-794D-48CE-A8D6-8BE0F47BCE9C}" presName="rootText" presStyleLbl="node1" presStyleIdx="0" presStyleCnt="3" custScaleX="86162" custScaleY="85171"/>
      <dgm:spPr/>
    </dgm:pt>
    <dgm:pt modelId="{85A80135-205F-4018-9B63-17402439ADED}" type="pres">
      <dgm:prSet presAssocID="{F432EF6E-794D-48CE-A8D6-8BE0F47BCE9C}" presName="rootConnector" presStyleLbl="node1" presStyleIdx="0" presStyleCnt="3"/>
      <dgm:spPr/>
    </dgm:pt>
    <dgm:pt modelId="{64817A2D-07EF-4AFC-B189-B1CD6E85EDF9}" type="pres">
      <dgm:prSet presAssocID="{F432EF6E-794D-48CE-A8D6-8BE0F47BCE9C}" presName="childShape" presStyleCnt="0"/>
      <dgm:spPr/>
    </dgm:pt>
    <dgm:pt modelId="{65718FAC-DECB-4A80-A3EB-1C9AFA91FF3B}" type="pres">
      <dgm:prSet presAssocID="{3E3C8D28-37F4-424E-9E05-7866B896DA22}" presName="Name13" presStyleLbl="parChTrans1D2" presStyleIdx="0" presStyleCnt="7"/>
      <dgm:spPr/>
    </dgm:pt>
    <dgm:pt modelId="{5C6C739E-83CE-4CEF-8FA2-2DD6F893C05F}" type="pres">
      <dgm:prSet presAssocID="{CB45A5D7-0E6C-4E8F-B55E-2E3A87D609F3}" presName="childText" presStyleLbl="bgAcc1" presStyleIdx="0" presStyleCnt="7">
        <dgm:presLayoutVars>
          <dgm:bulletEnabled val="1"/>
        </dgm:presLayoutVars>
      </dgm:prSet>
      <dgm:spPr/>
    </dgm:pt>
    <dgm:pt modelId="{19DA4B19-4F62-44F8-87AB-BD628F5090E6}" type="pres">
      <dgm:prSet presAssocID="{F715AFE2-FD19-4088-9009-2A9E8E8B5C05}" presName="Name13" presStyleLbl="parChTrans1D2" presStyleIdx="1" presStyleCnt="7"/>
      <dgm:spPr/>
    </dgm:pt>
    <dgm:pt modelId="{5AECC825-5D4E-4152-B81C-BA5B8757E5D9}" type="pres">
      <dgm:prSet presAssocID="{CB26A7EA-0ED7-45E9-9812-65E0D8C03622}" presName="childText" presStyleLbl="bgAcc1" presStyleIdx="1" presStyleCnt="7">
        <dgm:presLayoutVars>
          <dgm:bulletEnabled val="1"/>
        </dgm:presLayoutVars>
      </dgm:prSet>
      <dgm:spPr/>
    </dgm:pt>
    <dgm:pt modelId="{5BFF7D24-158A-4EF0-927C-7E38AD0EF4E5}" type="pres">
      <dgm:prSet presAssocID="{451F4811-F33D-4BB7-A507-8480F0018D8A}" presName="Name13" presStyleLbl="parChTrans1D2" presStyleIdx="2" presStyleCnt="7"/>
      <dgm:spPr/>
    </dgm:pt>
    <dgm:pt modelId="{5C0538E5-4921-4BC2-8A82-F8275CE532BA}" type="pres">
      <dgm:prSet presAssocID="{6418421D-AE4E-4A36-B174-3A91C677E3F9}" presName="childText" presStyleLbl="bgAcc1" presStyleIdx="2" presStyleCnt="7">
        <dgm:presLayoutVars>
          <dgm:bulletEnabled val="1"/>
        </dgm:presLayoutVars>
      </dgm:prSet>
      <dgm:spPr/>
    </dgm:pt>
    <dgm:pt modelId="{CD863E62-AA82-4B89-B6D8-31DF2C5F3CB9}" type="pres">
      <dgm:prSet presAssocID="{541944E5-AB4A-4039-88C0-E92E148368A9}" presName="root" presStyleCnt="0"/>
      <dgm:spPr/>
    </dgm:pt>
    <dgm:pt modelId="{A7938FAF-91D6-4E39-AE73-3F91000F1C6C}" type="pres">
      <dgm:prSet presAssocID="{541944E5-AB4A-4039-88C0-E92E148368A9}" presName="rootComposite" presStyleCnt="0"/>
      <dgm:spPr/>
    </dgm:pt>
    <dgm:pt modelId="{DBA4CC60-521F-4A7E-80DA-EB9DBF34A1E2}" type="pres">
      <dgm:prSet presAssocID="{541944E5-AB4A-4039-88C0-E92E148368A9}" presName="rootText" presStyleLbl="node1" presStyleIdx="1" presStyleCnt="3" custScaleX="82827" custScaleY="90352"/>
      <dgm:spPr/>
    </dgm:pt>
    <dgm:pt modelId="{CB404195-73A2-4D9A-B05A-F9A8BC00E27D}" type="pres">
      <dgm:prSet presAssocID="{541944E5-AB4A-4039-88C0-E92E148368A9}" presName="rootConnector" presStyleLbl="node1" presStyleIdx="1" presStyleCnt="3"/>
      <dgm:spPr/>
    </dgm:pt>
    <dgm:pt modelId="{A791C8EC-DDD3-45BD-A3DD-CD8710C828A6}" type="pres">
      <dgm:prSet presAssocID="{541944E5-AB4A-4039-88C0-E92E148368A9}" presName="childShape" presStyleCnt="0"/>
      <dgm:spPr/>
    </dgm:pt>
    <dgm:pt modelId="{EF06B78E-B672-4CB4-8737-0E21E31A4157}" type="pres">
      <dgm:prSet presAssocID="{BB895AC7-D75F-4239-B001-BC8CA01AF325}" presName="Name13" presStyleLbl="parChTrans1D2" presStyleIdx="3" presStyleCnt="7"/>
      <dgm:spPr/>
    </dgm:pt>
    <dgm:pt modelId="{5A794B80-3C7E-4B7D-B07A-98AA615436DE}" type="pres">
      <dgm:prSet presAssocID="{D55E65D2-428A-4068-82E3-72FEA06B0B5C}" presName="childText" presStyleLbl="bgAcc1" presStyleIdx="3" presStyleCnt="7">
        <dgm:presLayoutVars>
          <dgm:bulletEnabled val="1"/>
        </dgm:presLayoutVars>
      </dgm:prSet>
      <dgm:spPr/>
    </dgm:pt>
    <dgm:pt modelId="{B4A6A424-040F-464B-9C86-A0BB973A2FFF}" type="pres">
      <dgm:prSet presAssocID="{D15E607C-2874-48E9-A14E-A1F37A02482F}" presName="Name13" presStyleLbl="parChTrans1D2" presStyleIdx="4" presStyleCnt="7"/>
      <dgm:spPr/>
    </dgm:pt>
    <dgm:pt modelId="{8A5A5B2B-FCA0-4A5A-BE29-4E7B00A0BECD}" type="pres">
      <dgm:prSet presAssocID="{B3A0CD1C-07B1-4C5C-9620-544DCD374B81}" presName="childText" presStyleLbl="bgAcc1" presStyleIdx="4" presStyleCnt="7">
        <dgm:presLayoutVars>
          <dgm:bulletEnabled val="1"/>
        </dgm:presLayoutVars>
      </dgm:prSet>
      <dgm:spPr/>
    </dgm:pt>
    <dgm:pt modelId="{99067A11-4A15-4AAC-8607-E82AD1D273E1}" type="pres">
      <dgm:prSet presAssocID="{5B2BD169-23C7-43C5-BFCD-2A48B266889D}" presName="Name13" presStyleLbl="parChTrans1D2" presStyleIdx="5" presStyleCnt="7"/>
      <dgm:spPr/>
    </dgm:pt>
    <dgm:pt modelId="{98437CC0-4396-4D8C-B4D2-2AE671AF9481}" type="pres">
      <dgm:prSet presAssocID="{C9394B36-E272-41ED-B454-E26165397B91}" presName="childText" presStyleLbl="bgAcc1" presStyleIdx="5" presStyleCnt="7">
        <dgm:presLayoutVars>
          <dgm:bulletEnabled val="1"/>
        </dgm:presLayoutVars>
      </dgm:prSet>
      <dgm:spPr/>
    </dgm:pt>
    <dgm:pt modelId="{DC924F11-852F-4105-BB36-99477823ACBA}" type="pres">
      <dgm:prSet presAssocID="{7EDA75B5-00EF-400A-B83C-8F154114F402}" presName="root" presStyleCnt="0"/>
      <dgm:spPr/>
    </dgm:pt>
    <dgm:pt modelId="{2438EBE8-51CE-405D-BA44-E3F5F4963AB1}" type="pres">
      <dgm:prSet presAssocID="{7EDA75B5-00EF-400A-B83C-8F154114F402}" presName="rootComposite" presStyleCnt="0"/>
      <dgm:spPr/>
    </dgm:pt>
    <dgm:pt modelId="{8BAC873C-5DE5-4B06-8A74-0FC8C419A972}" type="pres">
      <dgm:prSet presAssocID="{7EDA75B5-00EF-400A-B83C-8F154114F402}" presName="rootText" presStyleLbl="node1" presStyleIdx="2" presStyleCnt="3"/>
      <dgm:spPr/>
    </dgm:pt>
    <dgm:pt modelId="{714D4CC4-F9E0-4900-A436-458966CF5D16}" type="pres">
      <dgm:prSet presAssocID="{7EDA75B5-00EF-400A-B83C-8F154114F402}" presName="rootConnector" presStyleLbl="node1" presStyleIdx="2" presStyleCnt="3"/>
      <dgm:spPr/>
    </dgm:pt>
    <dgm:pt modelId="{C1D3FFC6-FC44-4FE6-B0F3-B8A301938B8F}" type="pres">
      <dgm:prSet presAssocID="{7EDA75B5-00EF-400A-B83C-8F154114F402}" presName="childShape" presStyleCnt="0"/>
      <dgm:spPr/>
    </dgm:pt>
    <dgm:pt modelId="{B984F0E0-818D-418E-B1D1-47FF8237E8B1}" type="pres">
      <dgm:prSet presAssocID="{263AAA6D-D1F3-410D-ACE4-8F754434FDB3}" presName="Name13" presStyleLbl="parChTrans1D2" presStyleIdx="6" presStyleCnt="7"/>
      <dgm:spPr/>
    </dgm:pt>
    <dgm:pt modelId="{5B137677-622C-43EB-83BF-019AD1F73A64}" type="pres">
      <dgm:prSet presAssocID="{9D5F70DB-3BEA-4735-B90E-600A9CCB77EE}" presName="childText" presStyleLbl="bgAcc1" presStyleIdx="6" presStyleCnt="7">
        <dgm:presLayoutVars>
          <dgm:bulletEnabled val="1"/>
        </dgm:presLayoutVars>
      </dgm:prSet>
      <dgm:spPr/>
    </dgm:pt>
  </dgm:ptLst>
  <dgm:cxnLst>
    <dgm:cxn modelId="{825F2E08-0D85-497C-B677-1CB84A4AE3A8}" type="presOf" srcId="{F22C632E-0808-4EE7-97A5-5F8E60C79514}" destId="{8AFDDAEF-858F-4CBB-B180-E1870907B640}" srcOrd="0" destOrd="0" presId="urn:microsoft.com/office/officeart/2005/8/layout/hierarchy3"/>
    <dgm:cxn modelId="{C7A2E917-8266-4A44-B819-189FEB964FB1}" srcId="{541944E5-AB4A-4039-88C0-E92E148368A9}" destId="{D55E65D2-428A-4068-82E3-72FEA06B0B5C}" srcOrd="0" destOrd="0" parTransId="{BB895AC7-D75F-4239-B001-BC8CA01AF325}" sibTransId="{9A80A34C-ABF5-4ADE-8281-8C6F1A197017}"/>
    <dgm:cxn modelId="{CBFCCD1A-3E31-445B-8115-C9F817833466}" type="presOf" srcId="{5B2BD169-23C7-43C5-BFCD-2A48B266889D}" destId="{99067A11-4A15-4AAC-8607-E82AD1D273E1}" srcOrd="0" destOrd="0" presId="urn:microsoft.com/office/officeart/2005/8/layout/hierarchy3"/>
    <dgm:cxn modelId="{39E0F224-79C8-4C0F-B230-B1F411860784}" type="presOf" srcId="{541944E5-AB4A-4039-88C0-E92E148368A9}" destId="{CB404195-73A2-4D9A-B05A-F9A8BC00E27D}" srcOrd="1" destOrd="0" presId="urn:microsoft.com/office/officeart/2005/8/layout/hierarchy3"/>
    <dgm:cxn modelId="{C3C10A2A-F747-4B42-AE2B-421AC9E90AAF}" type="presOf" srcId="{D55E65D2-428A-4068-82E3-72FEA06B0B5C}" destId="{5A794B80-3C7E-4B7D-B07A-98AA615436DE}" srcOrd="0" destOrd="0" presId="urn:microsoft.com/office/officeart/2005/8/layout/hierarchy3"/>
    <dgm:cxn modelId="{B13BBF2B-9DBF-41CB-A347-74450D3A3641}" srcId="{F22C632E-0808-4EE7-97A5-5F8E60C79514}" destId="{541944E5-AB4A-4039-88C0-E92E148368A9}" srcOrd="1" destOrd="0" parTransId="{B7B9D700-D894-45FF-9603-DE6338A053AC}" sibTransId="{64322055-7DDE-4071-9D73-04063DAB4616}"/>
    <dgm:cxn modelId="{4E557F34-2551-4F4E-AC2B-7F497CE44239}" type="presOf" srcId="{F432EF6E-794D-48CE-A8D6-8BE0F47BCE9C}" destId="{FBA6A85D-267B-438B-BE7F-9088CC7D9FE1}" srcOrd="0" destOrd="0" presId="urn:microsoft.com/office/officeart/2005/8/layout/hierarchy3"/>
    <dgm:cxn modelId="{03EAC634-0E1F-4ED2-A1C4-65FD71BF697C}" type="presOf" srcId="{451F4811-F33D-4BB7-A507-8480F0018D8A}" destId="{5BFF7D24-158A-4EF0-927C-7E38AD0EF4E5}" srcOrd="0" destOrd="0" presId="urn:microsoft.com/office/officeart/2005/8/layout/hierarchy3"/>
    <dgm:cxn modelId="{36A39F38-60CD-4B91-9044-742C05ADE72F}" type="presOf" srcId="{263AAA6D-D1F3-410D-ACE4-8F754434FDB3}" destId="{B984F0E0-818D-418E-B1D1-47FF8237E8B1}" srcOrd="0" destOrd="0" presId="urn:microsoft.com/office/officeart/2005/8/layout/hierarchy3"/>
    <dgm:cxn modelId="{C8A8943D-ED57-4730-A7E5-CBF7D6055497}" type="presOf" srcId="{7EDA75B5-00EF-400A-B83C-8F154114F402}" destId="{714D4CC4-F9E0-4900-A436-458966CF5D16}" srcOrd="1" destOrd="0" presId="urn:microsoft.com/office/officeart/2005/8/layout/hierarchy3"/>
    <dgm:cxn modelId="{DC66B740-1B2B-4DCE-96A6-20204A933D80}" type="presOf" srcId="{9D5F70DB-3BEA-4735-B90E-600A9CCB77EE}" destId="{5B137677-622C-43EB-83BF-019AD1F73A64}" srcOrd="0" destOrd="0" presId="urn:microsoft.com/office/officeart/2005/8/layout/hierarchy3"/>
    <dgm:cxn modelId="{293D9B5E-8570-49E6-9CF9-48861B5CF0C2}" srcId="{541944E5-AB4A-4039-88C0-E92E148368A9}" destId="{B3A0CD1C-07B1-4C5C-9620-544DCD374B81}" srcOrd="1" destOrd="0" parTransId="{D15E607C-2874-48E9-A14E-A1F37A02482F}" sibTransId="{99D15910-95A4-4EFC-A7C7-EEB819E8F586}"/>
    <dgm:cxn modelId="{2E078F69-C288-41E2-BAD5-03C03F6AEA37}" type="presOf" srcId="{7EDA75B5-00EF-400A-B83C-8F154114F402}" destId="{8BAC873C-5DE5-4B06-8A74-0FC8C419A972}" srcOrd="0" destOrd="0" presId="urn:microsoft.com/office/officeart/2005/8/layout/hierarchy3"/>
    <dgm:cxn modelId="{94242B6C-02CF-4927-A40E-D46FB566FB64}" type="presOf" srcId="{C9394B36-E272-41ED-B454-E26165397B91}" destId="{98437CC0-4396-4D8C-B4D2-2AE671AF9481}" srcOrd="0" destOrd="0" presId="urn:microsoft.com/office/officeart/2005/8/layout/hierarchy3"/>
    <dgm:cxn modelId="{CA1D504C-A4F9-42B6-B413-910881542F11}" type="presOf" srcId="{D15E607C-2874-48E9-A14E-A1F37A02482F}" destId="{B4A6A424-040F-464B-9C86-A0BB973A2FFF}" srcOrd="0" destOrd="0" presId="urn:microsoft.com/office/officeart/2005/8/layout/hierarchy3"/>
    <dgm:cxn modelId="{29A3416D-06AB-4C4E-8D33-09B9DB0344CA}" type="presOf" srcId="{CB26A7EA-0ED7-45E9-9812-65E0D8C03622}" destId="{5AECC825-5D4E-4152-B81C-BA5B8757E5D9}" srcOrd="0" destOrd="0" presId="urn:microsoft.com/office/officeart/2005/8/layout/hierarchy3"/>
    <dgm:cxn modelId="{20338B6F-B159-4C24-9F03-858CBF35AB8F}" type="presOf" srcId="{BB895AC7-D75F-4239-B001-BC8CA01AF325}" destId="{EF06B78E-B672-4CB4-8737-0E21E31A4157}" srcOrd="0" destOrd="0" presId="urn:microsoft.com/office/officeart/2005/8/layout/hierarchy3"/>
    <dgm:cxn modelId="{FA18D052-D037-4278-AD40-7F08FFE36F1E}" srcId="{F432EF6E-794D-48CE-A8D6-8BE0F47BCE9C}" destId="{CB26A7EA-0ED7-45E9-9812-65E0D8C03622}" srcOrd="1" destOrd="0" parTransId="{F715AFE2-FD19-4088-9009-2A9E8E8B5C05}" sibTransId="{6FF0DA71-D155-4E56-AFAC-02819000C542}"/>
    <dgm:cxn modelId="{B5473774-7E6F-4130-9613-EF38C7C60254}" type="presOf" srcId="{CB45A5D7-0E6C-4E8F-B55E-2E3A87D609F3}" destId="{5C6C739E-83CE-4CEF-8FA2-2DD6F893C05F}" srcOrd="0" destOrd="0" presId="urn:microsoft.com/office/officeart/2005/8/layout/hierarchy3"/>
    <dgm:cxn modelId="{1C61258A-A092-4C69-8D99-DEA37CD9DC98}" type="presOf" srcId="{F432EF6E-794D-48CE-A8D6-8BE0F47BCE9C}" destId="{85A80135-205F-4018-9B63-17402439ADED}" srcOrd="1" destOrd="0" presId="urn:microsoft.com/office/officeart/2005/8/layout/hierarchy3"/>
    <dgm:cxn modelId="{1B9825AD-A2B4-418C-B003-1ABAAE2A90FB}" srcId="{541944E5-AB4A-4039-88C0-E92E148368A9}" destId="{C9394B36-E272-41ED-B454-E26165397B91}" srcOrd="2" destOrd="0" parTransId="{5B2BD169-23C7-43C5-BFCD-2A48B266889D}" sibTransId="{7D598967-63A3-464E-B183-2583DD880AE4}"/>
    <dgm:cxn modelId="{39F0DDBB-FFDA-4188-B35A-BFC9BE36609D}" type="presOf" srcId="{6418421D-AE4E-4A36-B174-3A91C677E3F9}" destId="{5C0538E5-4921-4BC2-8A82-F8275CE532BA}" srcOrd="0" destOrd="0" presId="urn:microsoft.com/office/officeart/2005/8/layout/hierarchy3"/>
    <dgm:cxn modelId="{A0472FBC-1022-4BF6-8275-B119512546A0}" srcId="{7EDA75B5-00EF-400A-B83C-8F154114F402}" destId="{9D5F70DB-3BEA-4735-B90E-600A9CCB77EE}" srcOrd="0" destOrd="0" parTransId="{263AAA6D-D1F3-410D-ACE4-8F754434FDB3}" sibTransId="{8774C028-0B6C-49F2-9777-01B0B5F38142}"/>
    <dgm:cxn modelId="{B4A66ABE-E8DB-40E1-BE4B-3BA2ED20F12D}" type="presOf" srcId="{B3A0CD1C-07B1-4C5C-9620-544DCD374B81}" destId="{8A5A5B2B-FCA0-4A5A-BE29-4E7B00A0BECD}" srcOrd="0" destOrd="0" presId="urn:microsoft.com/office/officeart/2005/8/layout/hierarchy3"/>
    <dgm:cxn modelId="{379079C9-F805-4E91-AFCB-2BD56BE2509B}" srcId="{F22C632E-0808-4EE7-97A5-5F8E60C79514}" destId="{7EDA75B5-00EF-400A-B83C-8F154114F402}" srcOrd="2" destOrd="0" parTransId="{AD87EA4B-A99C-4BC0-9E0C-08683DD6FE30}" sibTransId="{131E44D2-1E34-46FA-8856-24E10BBF5836}"/>
    <dgm:cxn modelId="{4DFAF0CB-9BEF-4898-BE96-A59976485429}" type="presOf" srcId="{541944E5-AB4A-4039-88C0-E92E148368A9}" destId="{DBA4CC60-521F-4A7E-80DA-EB9DBF34A1E2}" srcOrd="0" destOrd="0" presId="urn:microsoft.com/office/officeart/2005/8/layout/hierarchy3"/>
    <dgm:cxn modelId="{611A5EDB-BB45-4090-AD23-7D6F22DB9603}" type="presOf" srcId="{3E3C8D28-37F4-424E-9E05-7866B896DA22}" destId="{65718FAC-DECB-4A80-A3EB-1C9AFA91FF3B}" srcOrd="0" destOrd="0" presId="urn:microsoft.com/office/officeart/2005/8/layout/hierarchy3"/>
    <dgm:cxn modelId="{2CA06DDF-859A-452E-8FEE-91AA6C135C4C}" type="presOf" srcId="{F715AFE2-FD19-4088-9009-2A9E8E8B5C05}" destId="{19DA4B19-4F62-44F8-87AB-BD628F5090E6}" srcOrd="0" destOrd="0" presId="urn:microsoft.com/office/officeart/2005/8/layout/hierarchy3"/>
    <dgm:cxn modelId="{1A95C9E9-6ED3-445E-BF86-3A904811F69F}" srcId="{F22C632E-0808-4EE7-97A5-5F8E60C79514}" destId="{F432EF6E-794D-48CE-A8D6-8BE0F47BCE9C}" srcOrd="0" destOrd="0" parTransId="{CC265110-84C4-4FE8-86C3-BB4C65D68652}" sibTransId="{1653A810-1B13-484B-BB1B-AAF07C5856D7}"/>
    <dgm:cxn modelId="{3192CCEE-38B4-4E2F-B471-8941F571356C}" srcId="{F432EF6E-794D-48CE-A8D6-8BE0F47BCE9C}" destId="{6418421D-AE4E-4A36-B174-3A91C677E3F9}" srcOrd="2" destOrd="0" parTransId="{451F4811-F33D-4BB7-A507-8480F0018D8A}" sibTransId="{E1E8F069-DDA3-4AEE-8AB5-A32AC4C82C6D}"/>
    <dgm:cxn modelId="{6B3F29FB-E592-4028-9074-F6A1BAB06709}" srcId="{F432EF6E-794D-48CE-A8D6-8BE0F47BCE9C}" destId="{CB45A5D7-0E6C-4E8F-B55E-2E3A87D609F3}" srcOrd="0" destOrd="0" parTransId="{3E3C8D28-37F4-424E-9E05-7866B896DA22}" sibTransId="{18A4F6DE-33EE-4FAC-8ED8-623D03B4194B}"/>
    <dgm:cxn modelId="{3B6F2E97-61EC-4079-87C7-0F36FF8DDD48}" type="presParOf" srcId="{8AFDDAEF-858F-4CBB-B180-E1870907B640}" destId="{0BA59E5C-3384-4E27-9882-428E08CB7903}" srcOrd="0" destOrd="0" presId="urn:microsoft.com/office/officeart/2005/8/layout/hierarchy3"/>
    <dgm:cxn modelId="{FD3F68D6-6349-4373-80A1-EE15F2C535AB}" type="presParOf" srcId="{0BA59E5C-3384-4E27-9882-428E08CB7903}" destId="{ADAE339A-483C-4D90-A828-AC4428D0B840}" srcOrd="0" destOrd="0" presId="urn:microsoft.com/office/officeart/2005/8/layout/hierarchy3"/>
    <dgm:cxn modelId="{6197B472-4B17-4C10-9220-DA240CB4F751}" type="presParOf" srcId="{ADAE339A-483C-4D90-A828-AC4428D0B840}" destId="{FBA6A85D-267B-438B-BE7F-9088CC7D9FE1}" srcOrd="0" destOrd="0" presId="urn:microsoft.com/office/officeart/2005/8/layout/hierarchy3"/>
    <dgm:cxn modelId="{73C03AF0-8A1E-4453-A661-4748AEF7BD91}" type="presParOf" srcId="{ADAE339A-483C-4D90-A828-AC4428D0B840}" destId="{85A80135-205F-4018-9B63-17402439ADED}" srcOrd="1" destOrd="0" presId="urn:microsoft.com/office/officeart/2005/8/layout/hierarchy3"/>
    <dgm:cxn modelId="{1651E796-A6C1-484A-9A43-1524C23DD561}" type="presParOf" srcId="{0BA59E5C-3384-4E27-9882-428E08CB7903}" destId="{64817A2D-07EF-4AFC-B189-B1CD6E85EDF9}" srcOrd="1" destOrd="0" presId="urn:microsoft.com/office/officeart/2005/8/layout/hierarchy3"/>
    <dgm:cxn modelId="{C458EDCA-6B5A-4F46-A27D-3367E427C763}" type="presParOf" srcId="{64817A2D-07EF-4AFC-B189-B1CD6E85EDF9}" destId="{65718FAC-DECB-4A80-A3EB-1C9AFA91FF3B}" srcOrd="0" destOrd="0" presId="urn:microsoft.com/office/officeart/2005/8/layout/hierarchy3"/>
    <dgm:cxn modelId="{AB84F688-B046-4768-9E46-A46F69742D65}" type="presParOf" srcId="{64817A2D-07EF-4AFC-B189-B1CD6E85EDF9}" destId="{5C6C739E-83CE-4CEF-8FA2-2DD6F893C05F}" srcOrd="1" destOrd="0" presId="urn:microsoft.com/office/officeart/2005/8/layout/hierarchy3"/>
    <dgm:cxn modelId="{68C8886D-FEEF-4CE7-827B-6CD2462D9F82}" type="presParOf" srcId="{64817A2D-07EF-4AFC-B189-B1CD6E85EDF9}" destId="{19DA4B19-4F62-44F8-87AB-BD628F5090E6}" srcOrd="2" destOrd="0" presId="urn:microsoft.com/office/officeart/2005/8/layout/hierarchy3"/>
    <dgm:cxn modelId="{987CE30B-0A78-4875-A668-935F8A69392D}" type="presParOf" srcId="{64817A2D-07EF-4AFC-B189-B1CD6E85EDF9}" destId="{5AECC825-5D4E-4152-B81C-BA5B8757E5D9}" srcOrd="3" destOrd="0" presId="urn:microsoft.com/office/officeart/2005/8/layout/hierarchy3"/>
    <dgm:cxn modelId="{5637F84E-98C2-4AAE-95EB-DD0291B991A5}" type="presParOf" srcId="{64817A2D-07EF-4AFC-B189-B1CD6E85EDF9}" destId="{5BFF7D24-158A-4EF0-927C-7E38AD0EF4E5}" srcOrd="4" destOrd="0" presId="urn:microsoft.com/office/officeart/2005/8/layout/hierarchy3"/>
    <dgm:cxn modelId="{3A61FB51-2378-4829-9EFF-D6E1DCFBE156}" type="presParOf" srcId="{64817A2D-07EF-4AFC-B189-B1CD6E85EDF9}" destId="{5C0538E5-4921-4BC2-8A82-F8275CE532BA}" srcOrd="5" destOrd="0" presId="urn:microsoft.com/office/officeart/2005/8/layout/hierarchy3"/>
    <dgm:cxn modelId="{26AB08D2-675E-4520-BDC7-C760BB72033F}" type="presParOf" srcId="{8AFDDAEF-858F-4CBB-B180-E1870907B640}" destId="{CD863E62-AA82-4B89-B6D8-31DF2C5F3CB9}" srcOrd="1" destOrd="0" presId="urn:microsoft.com/office/officeart/2005/8/layout/hierarchy3"/>
    <dgm:cxn modelId="{9C995B1A-4CAB-4CFC-A2BC-CF4ED292D92E}" type="presParOf" srcId="{CD863E62-AA82-4B89-B6D8-31DF2C5F3CB9}" destId="{A7938FAF-91D6-4E39-AE73-3F91000F1C6C}" srcOrd="0" destOrd="0" presId="urn:microsoft.com/office/officeart/2005/8/layout/hierarchy3"/>
    <dgm:cxn modelId="{5C3521BE-6702-4F81-B605-FBAF8CA8F4A0}" type="presParOf" srcId="{A7938FAF-91D6-4E39-AE73-3F91000F1C6C}" destId="{DBA4CC60-521F-4A7E-80DA-EB9DBF34A1E2}" srcOrd="0" destOrd="0" presId="urn:microsoft.com/office/officeart/2005/8/layout/hierarchy3"/>
    <dgm:cxn modelId="{9B37BBAD-9E93-4DE6-B9A7-1824246C9A09}" type="presParOf" srcId="{A7938FAF-91D6-4E39-AE73-3F91000F1C6C}" destId="{CB404195-73A2-4D9A-B05A-F9A8BC00E27D}" srcOrd="1" destOrd="0" presId="urn:microsoft.com/office/officeart/2005/8/layout/hierarchy3"/>
    <dgm:cxn modelId="{A4F4911F-9EF7-4361-A130-00CFA3812B7A}" type="presParOf" srcId="{CD863E62-AA82-4B89-B6D8-31DF2C5F3CB9}" destId="{A791C8EC-DDD3-45BD-A3DD-CD8710C828A6}" srcOrd="1" destOrd="0" presId="urn:microsoft.com/office/officeart/2005/8/layout/hierarchy3"/>
    <dgm:cxn modelId="{2245FF4F-65A8-4379-BE3E-669BC3809478}" type="presParOf" srcId="{A791C8EC-DDD3-45BD-A3DD-CD8710C828A6}" destId="{EF06B78E-B672-4CB4-8737-0E21E31A4157}" srcOrd="0" destOrd="0" presId="urn:microsoft.com/office/officeart/2005/8/layout/hierarchy3"/>
    <dgm:cxn modelId="{09E4BFBC-9CED-4FB4-9966-88F30B86FD93}" type="presParOf" srcId="{A791C8EC-DDD3-45BD-A3DD-CD8710C828A6}" destId="{5A794B80-3C7E-4B7D-B07A-98AA615436DE}" srcOrd="1" destOrd="0" presId="urn:microsoft.com/office/officeart/2005/8/layout/hierarchy3"/>
    <dgm:cxn modelId="{C8DB7671-680A-46F8-8367-D41F482A12CF}" type="presParOf" srcId="{A791C8EC-DDD3-45BD-A3DD-CD8710C828A6}" destId="{B4A6A424-040F-464B-9C86-A0BB973A2FFF}" srcOrd="2" destOrd="0" presId="urn:microsoft.com/office/officeart/2005/8/layout/hierarchy3"/>
    <dgm:cxn modelId="{520D9F2C-1935-45E6-A708-86DBE9EE8B05}" type="presParOf" srcId="{A791C8EC-DDD3-45BD-A3DD-CD8710C828A6}" destId="{8A5A5B2B-FCA0-4A5A-BE29-4E7B00A0BECD}" srcOrd="3" destOrd="0" presId="urn:microsoft.com/office/officeart/2005/8/layout/hierarchy3"/>
    <dgm:cxn modelId="{D288A2B9-C150-4EF0-A973-3A0F52310855}" type="presParOf" srcId="{A791C8EC-DDD3-45BD-A3DD-CD8710C828A6}" destId="{99067A11-4A15-4AAC-8607-E82AD1D273E1}" srcOrd="4" destOrd="0" presId="urn:microsoft.com/office/officeart/2005/8/layout/hierarchy3"/>
    <dgm:cxn modelId="{BF815C7A-DD31-4C57-A51C-E79B506748E7}" type="presParOf" srcId="{A791C8EC-DDD3-45BD-A3DD-CD8710C828A6}" destId="{98437CC0-4396-4D8C-B4D2-2AE671AF9481}" srcOrd="5" destOrd="0" presId="urn:microsoft.com/office/officeart/2005/8/layout/hierarchy3"/>
    <dgm:cxn modelId="{99E78064-BA12-4475-A9D1-EBD7C98AB2E7}" type="presParOf" srcId="{8AFDDAEF-858F-4CBB-B180-E1870907B640}" destId="{DC924F11-852F-4105-BB36-99477823ACBA}" srcOrd="2" destOrd="0" presId="urn:microsoft.com/office/officeart/2005/8/layout/hierarchy3"/>
    <dgm:cxn modelId="{EF1C9498-8085-4A4F-BBA0-31327A0D04B6}" type="presParOf" srcId="{DC924F11-852F-4105-BB36-99477823ACBA}" destId="{2438EBE8-51CE-405D-BA44-E3F5F4963AB1}" srcOrd="0" destOrd="0" presId="urn:microsoft.com/office/officeart/2005/8/layout/hierarchy3"/>
    <dgm:cxn modelId="{A3E05E74-2F66-4B74-A247-5E0A88510842}" type="presParOf" srcId="{2438EBE8-51CE-405D-BA44-E3F5F4963AB1}" destId="{8BAC873C-5DE5-4B06-8A74-0FC8C419A972}" srcOrd="0" destOrd="0" presId="urn:microsoft.com/office/officeart/2005/8/layout/hierarchy3"/>
    <dgm:cxn modelId="{C8B86262-2BEF-4B51-A34B-EC4DBAE079BA}" type="presParOf" srcId="{2438EBE8-51CE-405D-BA44-E3F5F4963AB1}" destId="{714D4CC4-F9E0-4900-A436-458966CF5D16}" srcOrd="1" destOrd="0" presId="urn:microsoft.com/office/officeart/2005/8/layout/hierarchy3"/>
    <dgm:cxn modelId="{8F5ACF2D-F260-43CD-B190-9A9F9E9B8ED3}" type="presParOf" srcId="{DC924F11-852F-4105-BB36-99477823ACBA}" destId="{C1D3FFC6-FC44-4FE6-B0F3-B8A301938B8F}" srcOrd="1" destOrd="0" presId="urn:microsoft.com/office/officeart/2005/8/layout/hierarchy3"/>
    <dgm:cxn modelId="{ABF23C03-F376-4140-95B0-2F60B46E29E5}" type="presParOf" srcId="{C1D3FFC6-FC44-4FE6-B0F3-B8A301938B8F}" destId="{B984F0E0-818D-418E-B1D1-47FF8237E8B1}" srcOrd="0" destOrd="0" presId="urn:microsoft.com/office/officeart/2005/8/layout/hierarchy3"/>
    <dgm:cxn modelId="{0149DD87-0918-48EC-8439-682905EACF82}" type="presParOf" srcId="{C1D3FFC6-FC44-4FE6-B0F3-B8A301938B8F}" destId="{5B137677-622C-43EB-83BF-019AD1F73A6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42292-6CD6-4007-9553-D8EFA1CE5764}">
      <dsp:nvSpPr>
        <dsp:cNvPr id="0" name=""/>
        <dsp:cNvSpPr/>
      </dsp:nvSpPr>
      <dsp:spPr>
        <a:xfrm>
          <a:off x="3035183" y="884"/>
          <a:ext cx="1844578" cy="1198975"/>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Increasing Premiums</a:t>
          </a:r>
        </a:p>
      </dsp:txBody>
      <dsp:txXfrm>
        <a:off x="3093712" y="59413"/>
        <a:ext cx="1727520" cy="1081917"/>
      </dsp:txXfrm>
    </dsp:sp>
    <dsp:sp modelId="{B2343BAE-814A-42BB-A9B8-221812FD07BC}">
      <dsp:nvSpPr>
        <dsp:cNvPr id="0" name=""/>
        <dsp:cNvSpPr/>
      </dsp:nvSpPr>
      <dsp:spPr>
        <a:xfrm>
          <a:off x="1974982" y="600372"/>
          <a:ext cx="3964979" cy="3964979"/>
        </a:xfrm>
        <a:custGeom>
          <a:avLst/>
          <a:gdLst/>
          <a:ahLst/>
          <a:cxnLst/>
          <a:rect l="0" t="0" r="0" b="0"/>
          <a:pathLst>
            <a:path>
              <a:moveTo>
                <a:pt x="3159898" y="387506"/>
              </a:moveTo>
              <a:arcTo wR="1982489" hR="1982489" stAng="18386074" swAng="163523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8DE1564-7867-46D5-B4B5-9AA299882B77}">
      <dsp:nvSpPr>
        <dsp:cNvPr id="0" name=""/>
        <dsp:cNvSpPr/>
      </dsp:nvSpPr>
      <dsp:spPr>
        <a:xfrm>
          <a:off x="5017672" y="1983374"/>
          <a:ext cx="1844578" cy="1198975"/>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Difficulty accessing Reinsurance</a:t>
          </a:r>
        </a:p>
      </dsp:txBody>
      <dsp:txXfrm>
        <a:off x="5076201" y="2041903"/>
        <a:ext cx="1727520" cy="1081917"/>
      </dsp:txXfrm>
    </dsp:sp>
    <dsp:sp modelId="{12F0DAC7-2AC5-4A87-8C6E-E449AC0CA13F}">
      <dsp:nvSpPr>
        <dsp:cNvPr id="0" name=""/>
        <dsp:cNvSpPr/>
      </dsp:nvSpPr>
      <dsp:spPr>
        <a:xfrm>
          <a:off x="2013203" y="491076"/>
          <a:ext cx="3964979" cy="3964979"/>
        </a:xfrm>
        <a:custGeom>
          <a:avLst/>
          <a:gdLst/>
          <a:ahLst/>
          <a:cxnLst/>
          <a:rect l="0" t="0" r="0" b="0"/>
          <a:pathLst>
            <a:path>
              <a:moveTo>
                <a:pt x="3735833" y="2907719"/>
              </a:moveTo>
              <a:arcTo wR="1982489" hR="1982489" stAng="1669222" swAng="126922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5630C2E-3A17-4746-A705-4E9DC652805A}">
      <dsp:nvSpPr>
        <dsp:cNvPr id="0" name=""/>
        <dsp:cNvSpPr/>
      </dsp:nvSpPr>
      <dsp:spPr>
        <a:xfrm>
          <a:off x="3264111" y="3885405"/>
          <a:ext cx="1844578" cy="1198975"/>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Expanding Protection Gap</a:t>
          </a:r>
        </a:p>
      </dsp:txBody>
      <dsp:txXfrm>
        <a:off x="3322640" y="3943934"/>
        <a:ext cx="1727520" cy="1081917"/>
      </dsp:txXfrm>
    </dsp:sp>
    <dsp:sp modelId="{FEAB69B5-C354-4259-82DC-30362444A812}">
      <dsp:nvSpPr>
        <dsp:cNvPr id="0" name=""/>
        <dsp:cNvSpPr/>
      </dsp:nvSpPr>
      <dsp:spPr>
        <a:xfrm>
          <a:off x="1947143" y="518813"/>
          <a:ext cx="3964979" cy="3964979"/>
        </a:xfrm>
        <a:custGeom>
          <a:avLst/>
          <a:gdLst/>
          <a:ahLst/>
          <a:cxnLst/>
          <a:rect l="0" t="0" r="0" b="0"/>
          <a:pathLst>
            <a:path>
              <a:moveTo>
                <a:pt x="1010670" y="3710445"/>
              </a:moveTo>
              <a:arcTo wR="1982489" hR="1982489" stAng="7161230" swAng="184891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6765BD-1A90-4604-8FB1-C8759AA36725}">
      <dsp:nvSpPr>
        <dsp:cNvPr id="0" name=""/>
        <dsp:cNvSpPr/>
      </dsp:nvSpPr>
      <dsp:spPr>
        <a:xfrm>
          <a:off x="894825" y="1983374"/>
          <a:ext cx="2160314" cy="1198975"/>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Increasing      Under Insurance and “Uninsurability”</a:t>
          </a:r>
        </a:p>
      </dsp:txBody>
      <dsp:txXfrm>
        <a:off x="953354" y="2041903"/>
        <a:ext cx="2043256" cy="1081917"/>
      </dsp:txXfrm>
    </dsp:sp>
    <dsp:sp modelId="{B9D747A0-FAD4-46CC-9722-D6FC4B4E9E3F}">
      <dsp:nvSpPr>
        <dsp:cNvPr id="0" name=""/>
        <dsp:cNvSpPr/>
      </dsp:nvSpPr>
      <dsp:spPr>
        <a:xfrm>
          <a:off x="1974982" y="600372"/>
          <a:ext cx="3964979" cy="3964979"/>
        </a:xfrm>
        <a:custGeom>
          <a:avLst/>
          <a:gdLst/>
          <a:ahLst/>
          <a:cxnLst/>
          <a:rect l="0" t="0" r="0" b="0"/>
          <a:pathLst>
            <a:path>
              <a:moveTo>
                <a:pt x="205391" y="1103747"/>
              </a:moveTo>
              <a:arcTo wR="1982489" hR="1982489" stAng="12378693" swAng="163523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0C209-38FB-4985-9865-874712BB437D}">
      <dsp:nvSpPr>
        <dsp:cNvPr id="0" name=""/>
        <dsp:cNvSpPr/>
      </dsp:nvSpPr>
      <dsp:spPr>
        <a:xfrm>
          <a:off x="3090106" y="1991334"/>
          <a:ext cx="1528115" cy="152811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AI/ML</a:t>
          </a:r>
        </a:p>
      </dsp:txBody>
      <dsp:txXfrm>
        <a:off x="3313893" y="2215121"/>
        <a:ext cx="1080541" cy="1080541"/>
      </dsp:txXfrm>
    </dsp:sp>
    <dsp:sp modelId="{0C417A09-F747-42D6-91BC-9CE67AD3C727}">
      <dsp:nvSpPr>
        <dsp:cNvPr id="0" name=""/>
        <dsp:cNvSpPr/>
      </dsp:nvSpPr>
      <dsp:spPr>
        <a:xfrm rot="16200000">
          <a:off x="3624169" y="1743497"/>
          <a:ext cx="459989" cy="35683"/>
        </a:xfrm>
        <a:custGeom>
          <a:avLst/>
          <a:gdLst/>
          <a:ahLst/>
          <a:cxnLst/>
          <a:rect l="0" t="0" r="0" b="0"/>
          <a:pathLst>
            <a:path>
              <a:moveTo>
                <a:pt x="0" y="17841"/>
              </a:moveTo>
              <a:lnTo>
                <a:pt x="459989" y="1784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842664" y="1749839"/>
        <a:ext cx="22999" cy="22999"/>
      </dsp:txXfrm>
    </dsp:sp>
    <dsp:sp modelId="{85275447-48B6-45D9-9DDB-7EEC9B09CC15}">
      <dsp:nvSpPr>
        <dsp:cNvPr id="0" name=""/>
        <dsp:cNvSpPr/>
      </dsp:nvSpPr>
      <dsp:spPr>
        <a:xfrm>
          <a:off x="3090106" y="3228"/>
          <a:ext cx="1528115" cy="1528115"/>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Cyber Risk </a:t>
          </a:r>
        </a:p>
      </dsp:txBody>
      <dsp:txXfrm>
        <a:off x="3313893" y="227015"/>
        <a:ext cx="1080541" cy="1080541"/>
      </dsp:txXfrm>
    </dsp:sp>
    <dsp:sp modelId="{E83C58AF-78AC-4335-A7C0-CE5E37897683}">
      <dsp:nvSpPr>
        <dsp:cNvPr id="0" name=""/>
        <dsp:cNvSpPr/>
      </dsp:nvSpPr>
      <dsp:spPr>
        <a:xfrm>
          <a:off x="4618221" y="2737550"/>
          <a:ext cx="459989" cy="35683"/>
        </a:xfrm>
        <a:custGeom>
          <a:avLst/>
          <a:gdLst/>
          <a:ahLst/>
          <a:cxnLst/>
          <a:rect l="0" t="0" r="0" b="0"/>
          <a:pathLst>
            <a:path>
              <a:moveTo>
                <a:pt x="0" y="17841"/>
              </a:moveTo>
              <a:lnTo>
                <a:pt x="459989" y="1784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836717" y="2743892"/>
        <a:ext cx="22999" cy="22999"/>
      </dsp:txXfrm>
    </dsp:sp>
    <dsp:sp modelId="{71E58A32-6A29-40CC-896A-3C2276F90DC0}">
      <dsp:nvSpPr>
        <dsp:cNvPr id="0" name=""/>
        <dsp:cNvSpPr/>
      </dsp:nvSpPr>
      <dsp:spPr>
        <a:xfrm>
          <a:off x="5078211" y="1991334"/>
          <a:ext cx="1528115" cy="1528115"/>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Third Party</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Service Providers</a:t>
          </a:r>
        </a:p>
      </dsp:txBody>
      <dsp:txXfrm>
        <a:off x="5301998" y="2215121"/>
        <a:ext cx="1080541" cy="1080541"/>
      </dsp:txXfrm>
    </dsp:sp>
    <dsp:sp modelId="{DC064B46-984C-4F78-9010-2E68494907B7}">
      <dsp:nvSpPr>
        <dsp:cNvPr id="0" name=""/>
        <dsp:cNvSpPr/>
      </dsp:nvSpPr>
      <dsp:spPr>
        <a:xfrm rot="5400000">
          <a:off x="3624169" y="3731602"/>
          <a:ext cx="459989" cy="35683"/>
        </a:xfrm>
        <a:custGeom>
          <a:avLst/>
          <a:gdLst/>
          <a:ahLst/>
          <a:cxnLst/>
          <a:rect l="0" t="0" r="0" b="0"/>
          <a:pathLst>
            <a:path>
              <a:moveTo>
                <a:pt x="0" y="17841"/>
              </a:moveTo>
              <a:lnTo>
                <a:pt x="459989" y="1784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842664" y="3737945"/>
        <a:ext cx="22999" cy="22999"/>
      </dsp:txXfrm>
    </dsp:sp>
    <dsp:sp modelId="{24DCD41B-5F63-4019-A805-36E31B65001F}">
      <dsp:nvSpPr>
        <dsp:cNvPr id="0" name=""/>
        <dsp:cNvSpPr/>
      </dsp:nvSpPr>
      <dsp:spPr>
        <a:xfrm>
          <a:off x="3090106" y="3979439"/>
          <a:ext cx="1528115" cy="1528115"/>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Distribution Channels</a:t>
          </a:r>
        </a:p>
      </dsp:txBody>
      <dsp:txXfrm>
        <a:off x="3313893" y="4203226"/>
        <a:ext cx="1080541" cy="1080541"/>
      </dsp:txXfrm>
    </dsp:sp>
    <dsp:sp modelId="{0EE7B2B5-ADF6-4242-885B-9B23E78F48EB}">
      <dsp:nvSpPr>
        <dsp:cNvPr id="0" name=""/>
        <dsp:cNvSpPr/>
      </dsp:nvSpPr>
      <dsp:spPr>
        <a:xfrm rot="10800000">
          <a:off x="2630116" y="2737550"/>
          <a:ext cx="459989" cy="35683"/>
        </a:xfrm>
        <a:custGeom>
          <a:avLst/>
          <a:gdLst/>
          <a:ahLst/>
          <a:cxnLst/>
          <a:rect l="0" t="0" r="0" b="0"/>
          <a:pathLst>
            <a:path>
              <a:moveTo>
                <a:pt x="0" y="17841"/>
              </a:moveTo>
              <a:lnTo>
                <a:pt x="459989" y="1784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rot="10800000">
        <a:off x="2848611" y="2743892"/>
        <a:ext cx="22999" cy="22999"/>
      </dsp:txXfrm>
    </dsp:sp>
    <dsp:sp modelId="{475138A7-89D0-43AE-B86D-A1B073773947}">
      <dsp:nvSpPr>
        <dsp:cNvPr id="0" name=""/>
        <dsp:cNvSpPr/>
      </dsp:nvSpPr>
      <dsp:spPr>
        <a:xfrm>
          <a:off x="1102000" y="1991334"/>
          <a:ext cx="1528115" cy="1528115"/>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Data Privacy</a:t>
          </a:r>
        </a:p>
      </dsp:txBody>
      <dsp:txXfrm>
        <a:off x="1325787" y="2215121"/>
        <a:ext cx="1080541" cy="1080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6A85D-267B-438B-BE7F-9088CC7D9FE1}">
      <dsp:nvSpPr>
        <dsp:cNvPr id="0" name=""/>
        <dsp:cNvSpPr/>
      </dsp:nvSpPr>
      <dsp:spPr>
        <a:xfrm>
          <a:off x="1163593" y="712"/>
          <a:ext cx="1738025" cy="85901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Climate Change</a:t>
          </a:r>
        </a:p>
      </dsp:txBody>
      <dsp:txXfrm>
        <a:off x="1188753" y="25872"/>
        <a:ext cx="1687705" cy="808697"/>
      </dsp:txXfrm>
    </dsp:sp>
    <dsp:sp modelId="{65718FAC-DECB-4A80-A3EB-1C9AFA91FF3B}">
      <dsp:nvSpPr>
        <dsp:cNvPr id="0" name=""/>
        <dsp:cNvSpPr/>
      </dsp:nvSpPr>
      <dsp:spPr>
        <a:xfrm>
          <a:off x="1337395" y="859730"/>
          <a:ext cx="173802" cy="756435"/>
        </a:xfrm>
        <a:custGeom>
          <a:avLst/>
          <a:gdLst/>
          <a:ahLst/>
          <a:cxnLst/>
          <a:rect l="0" t="0" r="0" b="0"/>
          <a:pathLst>
            <a:path>
              <a:moveTo>
                <a:pt x="0" y="0"/>
              </a:moveTo>
              <a:lnTo>
                <a:pt x="0" y="756435"/>
              </a:lnTo>
              <a:lnTo>
                <a:pt x="173802" y="75643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C739E-83CE-4CEF-8FA2-2DD6F893C05F}">
      <dsp:nvSpPr>
        <dsp:cNvPr id="0" name=""/>
        <dsp:cNvSpPr/>
      </dsp:nvSpPr>
      <dsp:spPr>
        <a:xfrm>
          <a:off x="1511198" y="1111875"/>
          <a:ext cx="1613728" cy="100858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Understand climate risk to which insurance sector is exposed</a:t>
          </a:r>
        </a:p>
        <a:p>
          <a:pPr marL="0" lvl="0" algn="ctr" defTabSz="48895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1540738" y="1141415"/>
        <a:ext cx="1554648" cy="949500"/>
      </dsp:txXfrm>
    </dsp:sp>
    <dsp:sp modelId="{19DA4B19-4F62-44F8-87AB-BD628F5090E6}">
      <dsp:nvSpPr>
        <dsp:cNvPr id="0" name=""/>
        <dsp:cNvSpPr/>
      </dsp:nvSpPr>
      <dsp:spPr>
        <a:xfrm>
          <a:off x="1337395" y="859730"/>
          <a:ext cx="173802" cy="2017160"/>
        </a:xfrm>
        <a:custGeom>
          <a:avLst/>
          <a:gdLst/>
          <a:ahLst/>
          <a:cxnLst/>
          <a:rect l="0" t="0" r="0" b="0"/>
          <a:pathLst>
            <a:path>
              <a:moveTo>
                <a:pt x="0" y="0"/>
              </a:moveTo>
              <a:lnTo>
                <a:pt x="0" y="2017160"/>
              </a:lnTo>
              <a:lnTo>
                <a:pt x="173802" y="20171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CC825-5D4E-4152-B81C-BA5B8757E5D9}">
      <dsp:nvSpPr>
        <dsp:cNvPr id="0" name=""/>
        <dsp:cNvSpPr/>
      </dsp:nvSpPr>
      <dsp:spPr>
        <a:xfrm>
          <a:off x="1511198" y="2372600"/>
          <a:ext cx="1613728" cy="100858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Integrate climate-related risks into existing processes and practices</a:t>
          </a:r>
        </a:p>
        <a:p>
          <a:pPr marL="0" lvl="0" algn="ctr" defTabSz="40005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1540738" y="2402140"/>
        <a:ext cx="1554648" cy="949500"/>
      </dsp:txXfrm>
    </dsp:sp>
    <dsp:sp modelId="{5BFF7D24-158A-4EF0-927C-7E38AD0EF4E5}">
      <dsp:nvSpPr>
        <dsp:cNvPr id="0" name=""/>
        <dsp:cNvSpPr/>
      </dsp:nvSpPr>
      <dsp:spPr>
        <a:xfrm>
          <a:off x="1337395" y="859730"/>
          <a:ext cx="173802" cy="3277885"/>
        </a:xfrm>
        <a:custGeom>
          <a:avLst/>
          <a:gdLst/>
          <a:ahLst/>
          <a:cxnLst/>
          <a:rect l="0" t="0" r="0" b="0"/>
          <a:pathLst>
            <a:path>
              <a:moveTo>
                <a:pt x="0" y="0"/>
              </a:moveTo>
              <a:lnTo>
                <a:pt x="0" y="3277885"/>
              </a:lnTo>
              <a:lnTo>
                <a:pt x="173802" y="3277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538E5-4921-4BC2-8A82-F8275CE532BA}">
      <dsp:nvSpPr>
        <dsp:cNvPr id="0" name=""/>
        <dsp:cNvSpPr/>
      </dsp:nvSpPr>
      <dsp:spPr>
        <a:xfrm>
          <a:off x="1511198" y="3633325"/>
          <a:ext cx="1613728" cy="100858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Develop risk assessment tools</a:t>
          </a:r>
        </a:p>
        <a:p>
          <a:pPr marL="0" lvl="0" algn="ctr" defTabSz="40005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1540738" y="3662865"/>
        <a:ext cx="1554648" cy="949500"/>
      </dsp:txXfrm>
    </dsp:sp>
    <dsp:sp modelId="{DBA4CC60-521F-4A7E-80DA-EB9DBF34A1E2}">
      <dsp:nvSpPr>
        <dsp:cNvPr id="0" name=""/>
        <dsp:cNvSpPr/>
      </dsp:nvSpPr>
      <dsp:spPr>
        <a:xfrm>
          <a:off x="3405908" y="712"/>
          <a:ext cx="1670753" cy="91127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Reinsurance Capacity</a:t>
          </a:r>
        </a:p>
      </dsp:txBody>
      <dsp:txXfrm>
        <a:off x="3432598" y="27402"/>
        <a:ext cx="1617373" cy="857892"/>
      </dsp:txXfrm>
    </dsp:sp>
    <dsp:sp modelId="{EF06B78E-B672-4CB4-8737-0E21E31A4157}">
      <dsp:nvSpPr>
        <dsp:cNvPr id="0" name=""/>
        <dsp:cNvSpPr/>
      </dsp:nvSpPr>
      <dsp:spPr>
        <a:xfrm>
          <a:off x="3572983" y="911985"/>
          <a:ext cx="167075" cy="756435"/>
        </a:xfrm>
        <a:custGeom>
          <a:avLst/>
          <a:gdLst/>
          <a:ahLst/>
          <a:cxnLst/>
          <a:rect l="0" t="0" r="0" b="0"/>
          <a:pathLst>
            <a:path>
              <a:moveTo>
                <a:pt x="0" y="0"/>
              </a:moveTo>
              <a:lnTo>
                <a:pt x="0" y="756435"/>
              </a:lnTo>
              <a:lnTo>
                <a:pt x="167075" y="75643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94B80-3C7E-4B7D-B07A-98AA615436DE}">
      <dsp:nvSpPr>
        <dsp:cNvPr id="0" name=""/>
        <dsp:cNvSpPr/>
      </dsp:nvSpPr>
      <dsp:spPr>
        <a:xfrm>
          <a:off x="3740059" y="1164130"/>
          <a:ext cx="1613728" cy="100858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Parametric Insurance Coverage</a:t>
          </a:r>
        </a:p>
      </dsp:txBody>
      <dsp:txXfrm>
        <a:off x="3769599" y="1193670"/>
        <a:ext cx="1554648" cy="949500"/>
      </dsp:txXfrm>
    </dsp:sp>
    <dsp:sp modelId="{B4A6A424-040F-464B-9C86-A0BB973A2FFF}">
      <dsp:nvSpPr>
        <dsp:cNvPr id="0" name=""/>
        <dsp:cNvSpPr/>
      </dsp:nvSpPr>
      <dsp:spPr>
        <a:xfrm>
          <a:off x="3572983" y="911985"/>
          <a:ext cx="167075" cy="2017160"/>
        </a:xfrm>
        <a:custGeom>
          <a:avLst/>
          <a:gdLst/>
          <a:ahLst/>
          <a:cxnLst/>
          <a:rect l="0" t="0" r="0" b="0"/>
          <a:pathLst>
            <a:path>
              <a:moveTo>
                <a:pt x="0" y="0"/>
              </a:moveTo>
              <a:lnTo>
                <a:pt x="0" y="2017160"/>
              </a:lnTo>
              <a:lnTo>
                <a:pt x="167075" y="20171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A5B2B-FCA0-4A5A-BE29-4E7B00A0BECD}">
      <dsp:nvSpPr>
        <dsp:cNvPr id="0" name=""/>
        <dsp:cNvSpPr/>
      </dsp:nvSpPr>
      <dsp:spPr>
        <a:xfrm>
          <a:off x="3740059" y="2424855"/>
          <a:ext cx="1613728" cy="100858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Structured Deals</a:t>
          </a:r>
        </a:p>
      </dsp:txBody>
      <dsp:txXfrm>
        <a:off x="3769599" y="2454395"/>
        <a:ext cx="1554648" cy="949500"/>
      </dsp:txXfrm>
    </dsp:sp>
    <dsp:sp modelId="{99067A11-4A15-4AAC-8607-E82AD1D273E1}">
      <dsp:nvSpPr>
        <dsp:cNvPr id="0" name=""/>
        <dsp:cNvSpPr/>
      </dsp:nvSpPr>
      <dsp:spPr>
        <a:xfrm>
          <a:off x="3572983" y="911985"/>
          <a:ext cx="167075" cy="3277885"/>
        </a:xfrm>
        <a:custGeom>
          <a:avLst/>
          <a:gdLst/>
          <a:ahLst/>
          <a:cxnLst/>
          <a:rect l="0" t="0" r="0" b="0"/>
          <a:pathLst>
            <a:path>
              <a:moveTo>
                <a:pt x="0" y="0"/>
              </a:moveTo>
              <a:lnTo>
                <a:pt x="0" y="3277885"/>
              </a:lnTo>
              <a:lnTo>
                <a:pt x="167075" y="3277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37CC0-4396-4D8C-B4D2-2AE671AF9481}">
      <dsp:nvSpPr>
        <dsp:cNvPr id="0" name=""/>
        <dsp:cNvSpPr/>
      </dsp:nvSpPr>
      <dsp:spPr>
        <a:xfrm>
          <a:off x="3740059" y="3685580"/>
          <a:ext cx="1613728" cy="100858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Demonstrate Technical and Effective Compliance</a:t>
          </a:r>
        </a:p>
      </dsp:txBody>
      <dsp:txXfrm>
        <a:off x="3769599" y="3715120"/>
        <a:ext cx="1554648" cy="949500"/>
      </dsp:txXfrm>
    </dsp:sp>
    <dsp:sp modelId="{8BAC873C-5DE5-4B06-8A74-0FC8C419A972}">
      <dsp:nvSpPr>
        <dsp:cNvPr id="0" name=""/>
        <dsp:cNvSpPr/>
      </dsp:nvSpPr>
      <dsp:spPr>
        <a:xfrm>
          <a:off x="5580951" y="712"/>
          <a:ext cx="2017160" cy="100858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Technological Advancments</a:t>
          </a:r>
        </a:p>
      </dsp:txBody>
      <dsp:txXfrm>
        <a:off x="5610491" y="30252"/>
        <a:ext cx="1958080" cy="949500"/>
      </dsp:txXfrm>
    </dsp:sp>
    <dsp:sp modelId="{B984F0E0-818D-418E-B1D1-47FF8237E8B1}">
      <dsp:nvSpPr>
        <dsp:cNvPr id="0" name=""/>
        <dsp:cNvSpPr/>
      </dsp:nvSpPr>
      <dsp:spPr>
        <a:xfrm>
          <a:off x="5782667" y="1009292"/>
          <a:ext cx="201716" cy="756435"/>
        </a:xfrm>
        <a:custGeom>
          <a:avLst/>
          <a:gdLst/>
          <a:ahLst/>
          <a:cxnLst/>
          <a:rect l="0" t="0" r="0" b="0"/>
          <a:pathLst>
            <a:path>
              <a:moveTo>
                <a:pt x="0" y="0"/>
              </a:moveTo>
              <a:lnTo>
                <a:pt x="0" y="756435"/>
              </a:lnTo>
              <a:lnTo>
                <a:pt x="201716" y="75643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37677-622C-43EB-83BF-019AD1F73A64}">
      <dsp:nvSpPr>
        <dsp:cNvPr id="0" name=""/>
        <dsp:cNvSpPr/>
      </dsp:nvSpPr>
      <dsp:spPr>
        <a:xfrm>
          <a:off x="5984383" y="1261437"/>
          <a:ext cx="1613728" cy="100858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Develop Comprehensive Policies</a:t>
          </a:r>
        </a:p>
      </dsp:txBody>
      <dsp:txXfrm>
        <a:off x="6013923" y="1290977"/>
        <a:ext cx="1554648" cy="94950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E521673-CE88-4D3F-A566-9853097EC112}" type="datetimeFigureOut">
              <a:rPr lang="en-US" smtClean="0"/>
              <a:t>5/24/2023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AC8BB1D-484A-431A-9A57-337A2409657F}" type="slidenum">
              <a:rPr lang="en-US" smtClean="0"/>
              <a:t>‹#›</a:t>
            </a:fld>
            <a:endParaRPr lang="en-US"/>
          </a:p>
        </p:txBody>
      </p:sp>
    </p:spTree>
    <p:extLst>
      <p:ext uri="{BB962C8B-B14F-4D97-AF65-F5344CB8AC3E}">
        <p14:creationId xmlns:p14="http://schemas.microsoft.com/office/powerpoint/2010/main" val="262269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029"/>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6626EC-33FE-4309-B5C5-43AEAAA41205}" type="datetimeFigureOut">
              <a:rPr lang="en-029" smtClean="0"/>
              <a:pPr/>
              <a:t>24/05/2023</a:t>
            </a:fld>
            <a:endParaRPr lang="en-029"/>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029"/>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029"/>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B7D9B2-1040-4F27-9EA8-A279AA5D358F}" type="slidenum">
              <a:rPr lang="en-029" smtClean="0"/>
              <a:pPr/>
              <a:t>‹#›</a:t>
            </a:fld>
            <a:endParaRPr lang="en-029"/>
          </a:p>
        </p:txBody>
      </p:sp>
    </p:spTree>
    <p:extLst>
      <p:ext uri="{BB962C8B-B14F-4D97-AF65-F5344CB8AC3E}">
        <p14:creationId xmlns:p14="http://schemas.microsoft.com/office/powerpoint/2010/main" val="8249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 wish to thank the Bahamas Institute of Financial Services (BIFS) for inviting the Insurance Commission of The Bahamas to participate in this year’s Financial Services Week. It’s always good for regulators to be a part of forums such as this where we all gather to engage each other as industry professionals and stakeholders within this pivotal sector of our economy.  My discussion here today could easily be presented by any number of insurance industry professionals as they are directly engaged with these market forces. </a:t>
            </a:r>
            <a:r>
              <a:rPr lang="en-US" sz="1800">
                <a:effectLst/>
                <a:latin typeface="Arial" panose="020B0604020202020204" pitchFamily="34" charset="0"/>
                <a:ea typeface="Calibri" panose="020F0502020204030204" pitchFamily="34" charset="0"/>
                <a:cs typeface="Times New Roman" panose="02020603050405020304" pitchFamily="18" charset="0"/>
              </a:rPr>
              <a:t>However, as a regulator and supervisory authority it is important that we equip our critical resources, our human capital, and fulfil our responsibility to the public to discuss objectively the role and progress of the insurance industry in the financial services sector.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a:solidFill>
                <a:srgbClr val="FF0000"/>
              </a:solidFill>
            </a:endParaRPr>
          </a:p>
        </p:txBody>
      </p:sp>
      <p:sp>
        <p:nvSpPr>
          <p:cNvPr id="4" name="Slide Number Placeholder 3"/>
          <p:cNvSpPr>
            <a:spLocks noGrp="1"/>
          </p:cNvSpPr>
          <p:nvPr>
            <p:ph type="sldNum" sz="quarter" idx="10"/>
          </p:nvPr>
        </p:nvSpPr>
        <p:spPr/>
        <p:txBody>
          <a:bodyPr/>
          <a:lstStyle/>
          <a:p>
            <a:fld id="{B012E717-C5D4-4B30-9653-71A054F0F0C3}" type="slidenum">
              <a:rPr lang="en-US" smtClean="0"/>
              <a:pPr/>
              <a:t>1</a:t>
            </a:fld>
            <a:endParaRPr lang="en-US"/>
          </a:p>
        </p:txBody>
      </p:sp>
    </p:spTree>
    <p:extLst>
      <p:ext uri="{BB962C8B-B14F-4D97-AF65-F5344CB8AC3E}">
        <p14:creationId xmlns:p14="http://schemas.microsoft.com/office/powerpoint/2010/main" val="165842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us to participate in this forum. Its always good for regulators to be apart of forums such as BICA week where accounting professionals across industries gain an appreciation for the regulated activities occurring within the financial services sector.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4C467-518A-420D-B2F2-3A8512D14CBF}" type="slidenum">
              <a:rPr kumimoji="0" lang="en-029"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029"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03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Reinsurance is critical to jurisdictions like the Bahamas and other Caribbean nations. Conservatively, local insurers reinsure approximately 70%-90% of the gross written premiums. This means that for every 100 dollars of premium approximately $70 to $90 is being ceded to a reinsurance companies wishing to share in the risk/reward of insuring your asset while $10-$30 dollars is being retained by local insurers.</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a cost attached to this transaction and as average annual insured losses from catastrophe events climb sharply from approximately $84 billion to $120 billion annually, a trickle down impact on cost and access is occurring.  </a:t>
            </a:r>
          </a:p>
        </p:txBody>
      </p:sp>
      <p:sp>
        <p:nvSpPr>
          <p:cNvPr id="4" name="Slide Number Placeholder 3"/>
          <p:cNvSpPr>
            <a:spLocks noGrp="1"/>
          </p:cNvSpPr>
          <p:nvPr>
            <p:ph type="sldNum" sz="quarter" idx="5"/>
          </p:nvPr>
        </p:nvSpPr>
        <p:spPr/>
        <p:txBody>
          <a:bodyPr/>
          <a:lstStyle/>
          <a:p>
            <a:fld id="{4DB7D9B2-1040-4F27-9EA8-A279AA5D358F}" type="slidenum">
              <a:rPr lang="en-029" smtClean="0"/>
              <a:pPr/>
              <a:t>11</a:t>
            </a:fld>
            <a:endParaRPr lang="en-029"/>
          </a:p>
        </p:txBody>
      </p:sp>
    </p:spTree>
    <p:extLst>
      <p:ext uri="{BB962C8B-B14F-4D97-AF65-F5344CB8AC3E}">
        <p14:creationId xmlns:p14="http://schemas.microsoft.com/office/powerpoint/2010/main" val="78666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article by Dep. Secretary General</a:t>
            </a:r>
          </a:p>
        </p:txBody>
      </p:sp>
      <p:sp>
        <p:nvSpPr>
          <p:cNvPr id="4" name="Slide Number Placeholder 3"/>
          <p:cNvSpPr>
            <a:spLocks noGrp="1"/>
          </p:cNvSpPr>
          <p:nvPr>
            <p:ph type="sldNum" sz="quarter" idx="5"/>
          </p:nvPr>
        </p:nvSpPr>
        <p:spPr/>
        <p:txBody>
          <a:bodyPr/>
          <a:lstStyle/>
          <a:p>
            <a:fld id="{4DB7D9B2-1040-4F27-9EA8-A279AA5D358F}" type="slidenum">
              <a:rPr lang="en-029" smtClean="0"/>
              <a:pPr/>
              <a:t>12</a:t>
            </a:fld>
            <a:endParaRPr lang="en-029"/>
          </a:p>
        </p:txBody>
      </p:sp>
    </p:spTree>
    <p:extLst>
      <p:ext uri="{BB962C8B-B14F-4D97-AF65-F5344CB8AC3E}">
        <p14:creationId xmlns:p14="http://schemas.microsoft.com/office/powerpoint/2010/main" val="273120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these factors begin to materialize you have a “hardening” of the market in the insurance cycle where premiums increase, coverage terms are restricted, and capacity for most types of insurance decreases. </a:t>
            </a:r>
          </a:p>
        </p:txBody>
      </p:sp>
      <p:sp>
        <p:nvSpPr>
          <p:cNvPr id="4" name="Slide Number Placeholder 3"/>
          <p:cNvSpPr>
            <a:spLocks noGrp="1"/>
          </p:cNvSpPr>
          <p:nvPr>
            <p:ph type="sldNum" sz="quarter" idx="5"/>
          </p:nvPr>
        </p:nvSpPr>
        <p:spPr/>
        <p:txBody>
          <a:bodyPr/>
          <a:lstStyle/>
          <a:p>
            <a:fld id="{4DB7D9B2-1040-4F27-9EA8-A279AA5D358F}" type="slidenum">
              <a:rPr lang="en-029" smtClean="0"/>
              <a:pPr/>
              <a:t>13</a:t>
            </a:fld>
            <a:endParaRPr lang="en-029"/>
          </a:p>
        </p:txBody>
      </p:sp>
    </p:spTree>
    <p:extLst>
      <p:ext uri="{BB962C8B-B14F-4D97-AF65-F5344CB8AC3E}">
        <p14:creationId xmlns:p14="http://schemas.microsoft.com/office/powerpoint/2010/main" val="376199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4C467-518A-420D-B2F2-3A8512D14CBF}" type="slidenum">
              <a:rPr kumimoji="0" lang="en-029"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029"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51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Machine Learning and Artificial Intelligence are advancing at a rapid pace. Increased data and algorithms is leveraged to imitate the way humans learn, gradually improving accuracy. The amount of data that is collected by insurance companies and used by actuaries to calculate cost and predict risk events is vast. Given that data is considered the new currency, it is important that insurers both local and international consider those risk associated with their intent of providing effective and efficient products and services to policyholders. </a:t>
            </a:r>
          </a:p>
        </p:txBody>
      </p:sp>
      <p:sp>
        <p:nvSpPr>
          <p:cNvPr id="4" name="Slide Number Placeholder 3"/>
          <p:cNvSpPr>
            <a:spLocks noGrp="1"/>
          </p:cNvSpPr>
          <p:nvPr>
            <p:ph type="sldNum" sz="quarter" idx="5"/>
          </p:nvPr>
        </p:nvSpPr>
        <p:spPr/>
        <p:txBody>
          <a:bodyPr/>
          <a:lstStyle/>
          <a:p>
            <a:fld id="{4DB7D9B2-1040-4F27-9EA8-A279AA5D358F}" type="slidenum">
              <a:rPr lang="en-029" smtClean="0"/>
              <a:pPr/>
              <a:t>15</a:t>
            </a:fld>
            <a:endParaRPr lang="en-029"/>
          </a:p>
        </p:txBody>
      </p:sp>
    </p:spTree>
    <p:extLst>
      <p:ext uri="{BB962C8B-B14F-4D97-AF65-F5344CB8AC3E}">
        <p14:creationId xmlns:p14="http://schemas.microsoft.com/office/powerpoint/2010/main" val="174755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industry in the Bahamas is an intermediary driven market meaning, insurance coverage must be obtained through an agent, broker, or salesperson (life insurance). The advancement of Artificial Intelligence and Machine Learning introduces varying levels of risk considerations for the insurer and the insurance supervisor. Risk factors arising from data privacy and cyber risk are by no means exclusive to the insurance industry. Tools such Chatbots being used as an intermediary of sorts can disrupt the way in which products and services are distributed. As local insurers enhance their online presence to interact with policyholders, those same policyholders will begin to demand more from this engagement. Typically the providing company is not usually the inhouse developer of these technological tools and therefore will require third party service providers to develop this technology.</a:t>
            </a:r>
          </a:p>
        </p:txBody>
      </p:sp>
      <p:sp>
        <p:nvSpPr>
          <p:cNvPr id="4" name="Slide Number Placeholder 3"/>
          <p:cNvSpPr>
            <a:spLocks noGrp="1"/>
          </p:cNvSpPr>
          <p:nvPr>
            <p:ph type="sldNum" sz="quarter" idx="5"/>
          </p:nvPr>
        </p:nvSpPr>
        <p:spPr/>
        <p:txBody>
          <a:bodyPr/>
          <a:lstStyle/>
          <a:p>
            <a:fld id="{4DB7D9B2-1040-4F27-9EA8-A279AA5D358F}" type="slidenum">
              <a:rPr lang="en-029" smtClean="0"/>
              <a:pPr/>
              <a:t>16</a:t>
            </a:fld>
            <a:endParaRPr lang="en-029"/>
          </a:p>
        </p:txBody>
      </p:sp>
    </p:spTree>
    <p:extLst>
      <p:ext uri="{BB962C8B-B14F-4D97-AF65-F5344CB8AC3E}">
        <p14:creationId xmlns:p14="http://schemas.microsoft.com/office/powerpoint/2010/main" val="533832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us to participate in this forum. Its always good for regulators to be apart of forums such as BICA week where accounting professionals across industries gain an appreciation for the regulated activities occurring within the financial services sector.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4C467-518A-420D-B2F2-3A8512D14CBF}" type="slidenum">
              <a:rPr kumimoji="0" lang="en-029"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029"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4402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Climate Change</a:t>
            </a:r>
          </a:p>
          <a:p>
            <a:pPr marL="171450" lvl="0" indent="-171450">
              <a:buFont typeface="Arial" panose="020B0604020202020204" pitchFamily="34" charset="0"/>
              <a:buChar char="•"/>
            </a:pPr>
            <a:r>
              <a:rPr lang="en-US" dirty="0"/>
              <a:t>Understand climate risk and begin to quantify exposure</a:t>
            </a:r>
          </a:p>
          <a:p>
            <a:pPr marL="171450" lvl="0" indent="-171450">
              <a:buFont typeface="Arial" panose="020B0604020202020204" pitchFamily="34" charset="0"/>
              <a:buChar char="•"/>
            </a:pPr>
            <a:r>
              <a:rPr lang="en-US" dirty="0"/>
              <a:t>Integrate…</a:t>
            </a:r>
          </a:p>
          <a:p>
            <a:pPr marL="171450" lvl="0" indent="-171450">
              <a:buFont typeface="Arial" panose="020B0604020202020204" pitchFamily="34" charset="0"/>
              <a:buChar char="•"/>
            </a:pPr>
            <a:r>
              <a:rPr lang="en-US" dirty="0"/>
              <a:t>Develop risk assessment tools for scenario and stress testing to ensure robustness</a:t>
            </a:r>
          </a:p>
          <a:p>
            <a:pPr lvl="0"/>
            <a:endParaRPr lang="en-US" dirty="0"/>
          </a:p>
          <a:p>
            <a:pPr lvl="0"/>
            <a:r>
              <a:rPr lang="en-US" b="0" i="0" dirty="0">
                <a:solidFill>
                  <a:srgbClr val="4D5156"/>
                </a:solidFill>
                <a:effectLst/>
                <a:latin typeface="Google Sans"/>
              </a:rPr>
              <a:t>Reinsurance Capacity</a:t>
            </a:r>
          </a:p>
          <a:p>
            <a:pPr marL="171450" lvl="0" indent="-171450">
              <a:buFont typeface="Arial" panose="020B0604020202020204" pitchFamily="34" charset="0"/>
              <a:buChar char="•"/>
            </a:pPr>
            <a:r>
              <a:rPr lang="en-US" b="0" i="0" dirty="0">
                <a:solidFill>
                  <a:srgbClr val="4D5156"/>
                </a:solidFill>
                <a:effectLst/>
                <a:latin typeface="Google Sans"/>
              </a:rPr>
              <a:t>Parametric Insurance Coverage - </a:t>
            </a:r>
          </a:p>
          <a:p>
            <a:pPr marL="171450" lvl="0" indent="-171450">
              <a:buFont typeface="Arial" panose="020B0604020202020204" pitchFamily="34" charset="0"/>
              <a:buChar char="•"/>
            </a:pPr>
            <a:r>
              <a:rPr lang="en-US" b="0" i="0" dirty="0">
                <a:solidFill>
                  <a:srgbClr val="4D5156"/>
                </a:solidFill>
                <a:effectLst/>
                <a:latin typeface="Google Sans"/>
              </a:rPr>
              <a:t>Structured Deals: The multi-year and/or multi-line nature of these solutions means the client is able to manage the volatility emanating from partially retained risks efficiently over longer periods.</a:t>
            </a:r>
          </a:p>
          <a:p>
            <a:pPr marL="171450" lvl="0" indent="-171450">
              <a:buFont typeface="Arial" panose="020B0604020202020204" pitchFamily="34" charset="0"/>
              <a:buChar char="•"/>
            </a:pPr>
            <a:r>
              <a:rPr lang="en-US" b="0" i="0" dirty="0">
                <a:solidFill>
                  <a:srgbClr val="4D5156"/>
                </a:solidFill>
                <a:effectLst/>
                <a:latin typeface="Google Sans"/>
              </a:rPr>
              <a:t>Technical and Effective Compliance – Support our regulatory counterparts in ensuring our registrants comply with AML/CFT requirements and demonstrate our effectiveness in applying corrective action for those registrants who do not comply.</a:t>
            </a:r>
          </a:p>
          <a:p>
            <a:pPr marL="171450" lvl="0" indent="-171450">
              <a:buFont typeface="Arial" panose="020B0604020202020204" pitchFamily="34" charset="0"/>
              <a:buChar char="•"/>
            </a:pPr>
            <a:endParaRPr lang="en-US" b="0" i="0" dirty="0">
              <a:solidFill>
                <a:srgbClr val="4D5156"/>
              </a:solidFill>
              <a:effectLst/>
              <a:latin typeface="Google Sans"/>
            </a:endParaRPr>
          </a:p>
          <a:p>
            <a:pPr lvl="0"/>
            <a:r>
              <a:rPr lang="en-US" b="0" i="0" dirty="0">
                <a:solidFill>
                  <a:srgbClr val="4D5156"/>
                </a:solidFill>
                <a:effectLst/>
                <a:latin typeface="Google Sans"/>
              </a:rPr>
              <a:t>Technological Advancements</a:t>
            </a:r>
          </a:p>
          <a:p>
            <a:pPr marL="171450" lvl="0" indent="-171450">
              <a:buFont typeface="Arial" panose="020B0604020202020204" pitchFamily="34" charset="0"/>
              <a:buChar char="•"/>
            </a:pPr>
            <a:r>
              <a:rPr lang="en-US" b="0" i="0" dirty="0">
                <a:solidFill>
                  <a:srgbClr val="4D5156"/>
                </a:solidFill>
                <a:effectLst/>
                <a:latin typeface="Google Sans"/>
              </a:rPr>
              <a:t>Develop comprehensive Cyber Risk and data privacy policies that outline and address best course of action to mitigate against a cyber attack. </a:t>
            </a:r>
          </a:p>
          <a:p>
            <a:pPr marL="171450" lvl="0" indent="-171450">
              <a:buFont typeface="Arial" panose="020B0604020202020204" pitchFamily="34" charset="0"/>
              <a:buChar char="•"/>
            </a:pPr>
            <a:r>
              <a:rPr lang="en-US" b="0" i="0" dirty="0">
                <a:solidFill>
                  <a:srgbClr val="4D5156"/>
                </a:solidFill>
                <a:effectLst/>
                <a:latin typeface="Google Sans"/>
              </a:rPr>
              <a:t>Establish clear and unambiguous terms under which third party service providers develop, manage, and access database</a:t>
            </a:r>
          </a:p>
          <a:p>
            <a:pPr marL="171450" lvl="0" indent="-171450">
              <a:buFont typeface="Arial" panose="020B0604020202020204" pitchFamily="34" charset="0"/>
              <a:buChar char="•"/>
            </a:pPr>
            <a:r>
              <a:rPr lang="en-US" b="0" i="0" dirty="0">
                <a:solidFill>
                  <a:srgbClr val="4D5156"/>
                </a:solidFill>
                <a:effectLst/>
                <a:latin typeface="Google Sans"/>
              </a:rPr>
              <a:t>Traffic Management Framework (Ministry of Works) using AI technology</a:t>
            </a:r>
            <a:endParaRPr lang="en-US" dirty="0"/>
          </a:p>
          <a:p>
            <a:pPr marL="0" lvl="0" indent="0">
              <a:buFont typeface="Arial" panose="020B0604020202020204" pitchFamily="34" charset="0"/>
              <a:buNone/>
            </a:pPr>
            <a:r>
              <a:rPr lang="en-US" b="0" i="0" dirty="0">
                <a:solidFill>
                  <a:srgbClr val="4D5156"/>
                </a:solidFill>
                <a:effectLst/>
                <a:latin typeface="Google Sans"/>
              </a:rPr>
              <a:t> </a:t>
            </a:r>
            <a:endParaRPr lang="en-US" dirty="0"/>
          </a:p>
        </p:txBody>
      </p:sp>
      <p:sp>
        <p:nvSpPr>
          <p:cNvPr id="4" name="Slide Number Placeholder 3"/>
          <p:cNvSpPr>
            <a:spLocks noGrp="1"/>
          </p:cNvSpPr>
          <p:nvPr>
            <p:ph type="sldNum" sz="quarter" idx="5"/>
          </p:nvPr>
        </p:nvSpPr>
        <p:spPr/>
        <p:txBody>
          <a:bodyPr/>
          <a:lstStyle/>
          <a:p>
            <a:fld id="{4DB7D9B2-1040-4F27-9EA8-A279AA5D358F}" type="slidenum">
              <a:rPr lang="en-029" smtClean="0"/>
              <a:pPr/>
              <a:t>18</a:t>
            </a:fld>
            <a:endParaRPr lang="en-029"/>
          </a:p>
        </p:txBody>
      </p:sp>
    </p:spTree>
    <p:extLst>
      <p:ext uri="{BB962C8B-B14F-4D97-AF65-F5344CB8AC3E}">
        <p14:creationId xmlns:p14="http://schemas.microsoft.com/office/powerpoint/2010/main" val="433669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029"/>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2E717-C5D4-4B30-9653-71A054F0F0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92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84C467-518A-420D-B2F2-3A8512D14CBF}" type="slidenum">
              <a:rPr lang="en-029" smtClean="0"/>
              <a:pPr/>
              <a:t>2</a:t>
            </a:fld>
            <a:endParaRPr lang="en-029"/>
          </a:p>
        </p:txBody>
      </p:sp>
    </p:spTree>
    <p:extLst>
      <p:ext uri="{BB962C8B-B14F-4D97-AF65-F5344CB8AC3E}">
        <p14:creationId xmlns:p14="http://schemas.microsoft.com/office/powerpoint/2010/main" val="283160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us to participate in this forum. Its always good for regulators to be apart of forums such as BICA week where accounting professionals across industries gain an appreciation for the regulated activities occurring within the financial services sector.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4C467-518A-420D-B2F2-3A8512D14CBF}" type="slidenum">
              <a:rPr kumimoji="0" lang="en-029"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029"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73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Oftentimes, we as consumers/policyholders have a micro view of insurance and how it impacts us individually or collectively in small groups. Insurance undergirds commercial trade and economic activity and provides reassurances for parties to commit to a particular course of action. So if we look at through the lens of the strongest geometric shape of a triangle we see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effectLst/>
                <a:latin typeface="arial" panose="020B0604020202020204" pitchFamily="34" charset="0"/>
              </a:rPr>
              <a:t>Supports economic development and Promotes Economic Growth:</a:t>
            </a:r>
            <a:r>
              <a:rPr lang="en-US" b="0" i="0" dirty="0">
                <a:effectLst/>
                <a:latin typeface="arial" panose="020B0604020202020204" pitchFamily="34" charset="0"/>
              </a:rPr>
              <a:t> The Insurance sector makes a significant impact on the overall economy by mobilizing domestic savings. Insurance turn accumulated capital into productive investments. Insurance also enables mitigation of losses, financial stability and promotes trade and commerce activities those results into sustainable economic growth and development. Thus, insurance plays a crucial role in the sustainable growth of an economy.</a:t>
            </a:r>
          </a:p>
          <a:p>
            <a:pPr algn="l">
              <a:buFont typeface="Arial" panose="020B0604020202020204" pitchFamily="34" charset="0"/>
              <a:buChar char="•"/>
            </a:pPr>
            <a:endParaRPr lang="en-US" b="1" i="0" dirty="0">
              <a:effectLst/>
              <a:latin typeface="arial" panose="020B0604020202020204" pitchFamily="34" charset="0"/>
            </a:endParaRPr>
          </a:p>
          <a:p>
            <a:pPr algn="l">
              <a:buFont typeface="Arial" panose="020B0604020202020204" pitchFamily="34" charset="0"/>
              <a:buChar char="•"/>
            </a:pPr>
            <a:r>
              <a:rPr lang="en-US" b="1" i="0" dirty="0">
                <a:effectLst/>
                <a:latin typeface="arial" panose="020B0604020202020204" pitchFamily="34" charset="0"/>
              </a:rPr>
              <a:t>Protects from financial loss:</a:t>
            </a:r>
            <a:r>
              <a:rPr lang="en-US" b="0" i="0" dirty="0">
                <a:effectLst/>
                <a:latin typeface="arial" panose="020B0604020202020204" pitchFamily="34" charset="0"/>
              </a:rPr>
              <a:t> Insurance provides financial support and reduces uncertainties that individuals and businesses face at every step of their lifecycles. It provides an ideal risk mitigation mechanism against events that can potentially cause financial distress to individuals and businesses. ). For instance, with medical inflation growing at approximately15% per annum, even simple medical procedures cost enough to disturb a family’s well-calculated budget, but a Health Insurance would ensure financial security for the family. In case of business insurance, financial compensation is provided against financial loss due to fire, theft, mishaps related to marine activities, other accidents etc.</a:t>
            </a:r>
          </a:p>
          <a:p>
            <a:pPr algn="l">
              <a:buFont typeface="Arial" panose="020B0604020202020204" pitchFamily="34" charset="0"/>
              <a:buChar char="•"/>
            </a:pPr>
            <a:r>
              <a:rPr lang="en-US" b="1" i="0" dirty="0">
                <a:effectLst/>
                <a:latin typeface="arial" panose="020B0604020202020204" pitchFamily="34" charset="0"/>
              </a:rPr>
              <a:t>Generates Long-term Financial Resources:</a:t>
            </a:r>
            <a:r>
              <a:rPr lang="en-US" b="0" i="0" dirty="0">
                <a:effectLst/>
                <a:latin typeface="arial" panose="020B0604020202020204" pitchFamily="34" charset="0"/>
              </a:rPr>
              <a:t> The Insurance sector generates funds by way of premiums from millions of policyholders. Due to the long-term nature of these funds, these are invested in building long-term infrastructure assets (such as roads, ports, power plants, dams, etc.) that are significant to nation-building. Employment opportunities are increased by big investments leading to capital formation in the economy.</a:t>
            </a:r>
          </a:p>
          <a:p>
            <a:pPr algn="l">
              <a:buFont typeface="Arial" panose="020B0604020202020204" pitchFamily="34" charset="0"/>
              <a:buChar char="•"/>
            </a:pPr>
            <a:r>
              <a:rPr lang="en-US" b="1" i="0" dirty="0">
                <a:effectLst/>
                <a:latin typeface="arial" panose="020B0604020202020204" pitchFamily="34" charset="0"/>
              </a:rPr>
              <a:t>Spreads Risk:</a:t>
            </a:r>
            <a:r>
              <a:rPr lang="en-US" b="0" i="0" dirty="0">
                <a:effectLst/>
                <a:latin typeface="arial" panose="020B0604020202020204" pitchFamily="34" charset="0"/>
              </a:rPr>
              <a:t> Insurance facilitates moving of risk of loss from the insured to the insurer. The basic principle of insurance is to spread risk among a large number of people. A large population gets insurance policies and pay premium to the insurer. Whenever a loss occurs, it is compensated out of corpus of funds collected from the millions of policyholders.</a:t>
            </a:r>
          </a:p>
          <a:p>
            <a:pPr algn="l">
              <a:buFont typeface="Arial" panose="020B0604020202020204" pitchFamily="34" charset="0"/>
              <a:buChar char="•"/>
            </a:pPr>
            <a:r>
              <a:rPr lang="en-US" b="1" i="0" dirty="0"/>
              <a:t>Reduces burden of public sector initiatives: </a:t>
            </a:r>
            <a:r>
              <a:rPr lang="en-US" b="0" i="0" dirty="0"/>
              <a:t>Any success achieved by Government in key areas such universal health care is supported by the existence of insured individuals and their ability to absorb cost. </a:t>
            </a:r>
          </a:p>
          <a:p>
            <a:pPr algn="l">
              <a:buFont typeface="Arial" panose="020B0604020202020204" pitchFamily="34" charset="0"/>
              <a:buChar char="•"/>
            </a:pPr>
            <a:r>
              <a:rPr lang="en-US" b="1" i="0" dirty="0"/>
              <a:t>Mechanism for the transfer of wealth/savings: </a:t>
            </a:r>
            <a:r>
              <a:rPr lang="en-US" b="0" i="0" dirty="0"/>
              <a:t>beneficiaries receiving the proceeds of life insurance policies reinvest in the economy. </a:t>
            </a:r>
            <a:endParaRPr lang="en-US" b="1" i="0" dirty="0"/>
          </a:p>
          <a:p>
            <a:pPr algn="l">
              <a:buFont typeface="Arial" panose="020B0604020202020204" pitchFamily="34" charset="0"/>
              <a:buChar char="•"/>
            </a:pPr>
            <a:r>
              <a:rPr lang="en-US" b="1" i="0" dirty="0"/>
              <a:t>Stabilizes Financial System: I</a:t>
            </a:r>
            <a:r>
              <a:rPr lang="en-US" dirty="0"/>
              <a:t>nsurance companies are large investors in financial markets. There is increasing interconnectedness between insurers and banks whereby insurers are safeguarding the financial stability of households and firms by insuring their risks. </a:t>
            </a:r>
            <a:endParaRPr lang="en-US" b="0" i="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012E717-C5D4-4B30-9653-71A054F0F0C3}" type="slidenum">
              <a:rPr lang="en-US" smtClean="0"/>
              <a:pPr/>
              <a:t>4</a:t>
            </a:fld>
            <a:endParaRPr lang="en-US"/>
          </a:p>
        </p:txBody>
      </p:sp>
    </p:spTree>
    <p:extLst>
      <p:ext uri="{BB962C8B-B14F-4D97-AF65-F5344CB8AC3E}">
        <p14:creationId xmlns:p14="http://schemas.microsoft.com/office/powerpoint/2010/main" val="88678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Reduced Access or Increased cost of reinsurance – making it difficult for insurers to provide cost effective coverage to policyholders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Increased levels of condition of average – Increasing cost of insurance will cause policyholders to under insure therefore prolonging rebuilding efforts in the event of complete devastation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Grey and Blacklisting – Adverse reputational risk to jurisdiction impacting bringing about increased costly compliance measures</a:t>
            </a:r>
            <a:endParaRPr lang="en-029"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2E717-C5D4-4B30-9653-71A054F0F0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04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us to participate in this forum. Its always good for regulators to be apart of forums such as BICA week where accounting professionals across industries gain an appreciation for the regulated activities occurring within the financial services sector.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4C467-518A-420D-B2F2-3A8512D14CBF}" type="slidenum">
              <a:rPr kumimoji="0" lang="en-029"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029"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347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029"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2E717-C5D4-4B30-9653-71A054F0F0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85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rtl="0" fontAlgn="base"/>
            <a:r>
              <a:rPr lang="en-US" sz="1800" b="0" i="0" dirty="0">
                <a:solidFill>
                  <a:srgbClr val="000000"/>
                </a:solidFill>
                <a:effectLst/>
                <a:latin typeface="Arial" panose="020B0604020202020204" pitchFamily="34" charset="0"/>
              </a:rPr>
              <a:t>The impact of climate change can be seen globally in areas such as the melting of polar caps, coastal erosion, and rising temperatures in places not generally prone to experiencing heat waves. The Caribbean region remains highly vulnerable to these global environmental changes. Despite the region being known as a hurricane zone, recent phenomena such as earthquake tremors are being felt in unfamiliar places. The Southern islands of The Bahamas experienced the tremors from 2010 earthquake in Haiti and was under threat warnings for a possible tsunami.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Arial" panose="020B0604020202020204" pitchFamily="34" charset="0"/>
              </a:rPr>
              <a:t>In The Bahamas, climate change indicators are being seen through the increased levels of localized flooding and some coastal erosion. Over the past seven years we have seen an increase in the frequency and intensity of hurricanes.  </a:t>
            </a:r>
            <a:endParaRPr lang="en-US" b="0" i="0" dirty="0">
              <a:solidFill>
                <a:srgbClr val="000000"/>
              </a:solidFill>
              <a:effectLst/>
              <a:latin typeface="Segoe UI" panose="020B0502040204020203" pitchFamily="34" charset="0"/>
            </a:endParaRPr>
          </a:p>
          <a:p>
            <a:pPr algn="just" rtl="0" fontAlgn="base"/>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Arial" panose="020B0604020202020204" pitchFamily="34" charset="0"/>
              </a:rPr>
              <a:t>The tracking of these storm paths now are reasonable predictions from the world’s climate change models. These storms are proving to gather and develop quickly with rapid intensification to category 4 and 5 status given the warmer sea temperatures (as we are seeing with Hurricane Ian today). To date, and hopefully never again, Hurricane Dorian has proven to be the deadliest storm on record with the loss of more than 70 souls. Dorian has also been The Bahamas’ costliest storm for recovery.  Physical damage for recovery was estimated at $3.4 billion which accounts for approximately 25% of our GDP. Aggregate insurance claims were reported at $1.8 billion.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Arial" panose="020B0604020202020204" pitchFamily="34" charset="0"/>
              </a:rPr>
              <a:t>We have been fortunate because of the geography of The Bahamas that not all islands have been impacted by one storm. However, given the predictions of the climate change models, we need to be prepared for a Dorian-equivalent storm to track over islands that include New Providence in its path, where the bulk of the population resides. </a:t>
            </a:r>
            <a:endParaRPr lang="en-US" b="0" i="0" dirty="0">
              <a:solidFill>
                <a:srgbClr val="000000"/>
              </a:solidFill>
              <a:effectLst/>
              <a:latin typeface="Segoe UI" panose="020B0502040204020203" pitchFamily="34" charset="0"/>
            </a:endParaRPr>
          </a:p>
          <a:p>
            <a:pPr algn="just"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2E717-C5D4-4B30-9653-71A054F0F0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181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of all, insurers have to keep climate risk in sharp focus.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Insurers have to address the impact of the changing climate on their underwriting, pricing, and investment decisions, as well as their bottom lines. In addition, insurers are reassessing their risk models, especially their reliance on historical patterns, given the changing severity and frequency of climate-related events.</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Increasing Premiums – The cost of insurance is increasing given the fact that multiple catastrophic events are impacting the region. This also impacts</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Accessing Reinsurance – Cost of reinsurance is increasing. </a:t>
            </a:r>
            <a:r>
              <a:rPr lang="en-US" sz="1800" dirty="0">
                <a:solidFill>
                  <a:srgbClr val="3F3F42"/>
                </a:solidFill>
                <a:effectLst/>
                <a:latin typeface="Calibri" panose="020F0502020204030204" pitchFamily="34" charset="0"/>
                <a:ea typeface="Calibri" panose="020F0502020204030204" pitchFamily="34" charset="0"/>
                <a:cs typeface="Times New Roman" panose="02020603050405020304" pitchFamily="18" charset="0"/>
              </a:rPr>
              <a:t>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 general insurance companies in The Bahamas, as is the case for most of the Caribbean region, significantly reinsure their risk- 60% to 80%. Companies need to continuously evaluate their reinsurance programs to ensure that they are robust enough to cover multiple events. Also, given the multiple events whether the programs are adequate to cover increased frequency and impact of events.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Expanding Protection Gap – Considers insured versus uninsured.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Increased Under insurance and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uninsurability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While not widely pervasive, yet there are areas within several of our islands that have been deemed as uninsurable zones. This is as a result of the increased activity occurring over the last 10-20 years that has severely impacted long-standing and newly developed communities. Under insurance is a challenge that hampers recoverability given that underinsurance coverage falls victim to the principle of condition of average.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7D9B2-1040-4F27-9EA8-A279AA5D358F}" type="slidenum">
              <a:rPr lang="en-029" smtClean="0"/>
              <a:pPr/>
              <a:t>9</a:t>
            </a:fld>
            <a:endParaRPr lang="en-029"/>
          </a:p>
        </p:txBody>
      </p:sp>
    </p:spTree>
    <p:extLst>
      <p:ext uri="{BB962C8B-B14F-4D97-AF65-F5344CB8AC3E}">
        <p14:creationId xmlns:p14="http://schemas.microsoft.com/office/powerpoint/2010/main" val="249897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9"/>
          <p:cNvSpPr>
            <a:spLocks noGrp="1"/>
          </p:cNvSpPr>
          <p:nvPr>
            <p:ph type="dt" sz="half" idx="10"/>
          </p:nvPr>
        </p:nvSpPr>
        <p:spPr/>
        <p:txBody>
          <a:bodyPr/>
          <a:lstStyle>
            <a:lvl1pPr>
              <a:defRPr smtClean="0">
                <a:solidFill>
                  <a:srgbClr val="FFFFFF"/>
                </a:solidFill>
              </a:defRPr>
            </a:lvl1pPr>
            <a:extLst/>
          </a:lstStyle>
          <a:p>
            <a:fld id="{73310DC8-D502-4EE8-B4B8-168617FC93B4}" type="datetime1">
              <a:rPr lang="en-029" smtClean="0"/>
              <a:pPr/>
              <a:t>24/05/2023</a:t>
            </a:fld>
            <a:endParaRPr lang="en-029"/>
          </a:p>
        </p:txBody>
      </p:sp>
      <p:sp>
        <p:nvSpPr>
          <p:cNvPr id="14" name="Slide Number Placeholder 26"/>
          <p:cNvSpPr>
            <a:spLocks noGrp="1"/>
          </p:cNvSpPr>
          <p:nvPr>
            <p:ph type="sldNum" sz="quarter" idx="11"/>
          </p:nvPr>
        </p:nvSpPr>
        <p:spPr/>
        <p:txBody>
          <a:bodyPr/>
          <a:lstStyle>
            <a:lvl1pPr>
              <a:defRPr smtClean="0">
                <a:solidFill>
                  <a:srgbClr val="FFFFFF"/>
                </a:solidFill>
              </a:defRPr>
            </a:lvl1pPr>
            <a:extLst/>
          </a:lstStyle>
          <a:p>
            <a:fld id="{A5BB42F9-FC7B-4729-9FBB-B8BE96FCA9F2}" type="slidenum">
              <a:rPr lang="en-029" smtClean="0"/>
              <a:pPr/>
              <a:t>‹#›</a:t>
            </a:fld>
            <a:endParaRPr lang="en-029"/>
          </a:p>
        </p:txBody>
      </p:sp>
      <p:pic>
        <p:nvPicPr>
          <p:cNvPr id="5" name="Picture 4" descr="Logo&#10;&#10;Description automatically generated">
            <a:extLst>
              <a:ext uri="{FF2B5EF4-FFF2-40B4-BE49-F238E27FC236}">
                <a16:creationId xmlns:a16="http://schemas.microsoft.com/office/drawing/2014/main" id="{21B916D5-21D5-4720-AD24-D59B90CF8FF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19" b="16679"/>
          <a:stretch/>
        </p:blipFill>
        <p:spPr>
          <a:xfrm>
            <a:off x="3134807" y="290597"/>
            <a:ext cx="2874387" cy="11503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FCDF-6A7B-4655-AD05-31AAB5F202A6}"/>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961DC642-8D51-4EF0-B375-16645F4EF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68933214-4CE3-456D-8309-71CF1833B887}"/>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5" name="Footer Placeholder 4">
            <a:extLst>
              <a:ext uri="{FF2B5EF4-FFF2-40B4-BE49-F238E27FC236}">
                <a16:creationId xmlns:a16="http://schemas.microsoft.com/office/drawing/2014/main" id="{10FAC3FF-1B3F-4C58-92C2-979D9AE77303}"/>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FF122A15-58F8-4956-8F1E-1F6426173289}"/>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9731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C318-A828-46B1-974E-9E36C8395B7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BS"/>
          </a:p>
        </p:txBody>
      </p:sp>
      <p:sp>
        <p:nvSpPr>
          <p:cNvPr id="3" name="Text Placeholder 2">
            <a:extLst>
              <a:ext uri="{FF2B5EF4-FFF2-40B4-BE49-F238E27FC236}">
                <a16:creationId xmlns:a16="http://schemas.microsoft.com/office/drawing/2014/main" id="{07341311-9F1C-41C1-957F-2C8A8C363B3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7D17C-833F-4FEC-853F-DB89307C3FBD}"/>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5" name="Footer Placeholder 4">
            <a:extLst>
              <a:ext uri="{FF2B5EF4-FFF2-40B4-BE49-F238E27FC236}">
                <a16:creationId xmlns:a16="http://schemas.microsoft.com/office/drawing/2014/main" id="{36B0AB4F-44DE-454C-8CE4-93998124551F}"/>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5ABA21D4-7339-4644-8182-BDF7ECED9F15}"/>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256300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99D8-1734-4ABF-81CD-CA58F639CA14}"/>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3C20600F-991B-4002-875B-F4F1E142138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Content Placeholder 3">
            <a:extLst>
              <a:ext uri="{FF2B5EF4-FFF2-40B4-BE49-F238E27FC236}">
                <a16:creationId xmlns:a16="http://schemas.microsoft.com/office/drawing/2014/main" id="{872D096F-6882-48E8-8987-1076F9108F2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Date Placeholder 4">
            <a:extLst>
              <a:ext uri="{FF2B5EF4-FFF2-40B4-BE49-F238E27FC236}">
                <a16:creationId xmlns:a16="http://schemas.microsoft.com/office/drawing/2014/main" id="{97E6E6FA-FC98-46FF-BFEB-0DCE2EECDDF3}"/>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6" name="Footer Placeholder 5">
            <a:extLst>
              <a:ext uri="{FF2B5EF4-FFF2-40B4-BE49-F238E27FC236}">
                <a16:creationId xmlns:a16="http://schemas.microsoft.com/office/drawing/2014/main" id="{10CB9E85-3C7D-4D0E-A2EC-441D8E8C4F8F}"/>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B61ACDFC-553D-4882-9C78-6DE70E7482C8}"/>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257060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28D0-104E-4C7B-9F6E-898C34E599B7}"/>
              </a:ext>
            </a:extLst>
          </p:cNvPr>
          <p:cNvSpPr>
            <a:spLocks noGrp="1"/>
          </p:cNvSpPr>
          <p:nvPr>
            <p:ph type="title"/>
          </p:nvPr>
        </p:nvSpPr>
        <p:spPr>
          <a:xfrm>
            <a:off x="630238" y="365125"/>
            <a:ext cx="7886700" cy="1325563"/>
          </a:xfrm>
        </p:spPr>
        <p:txBody>
          <a:bodyPr/>
          <a:lstStyle/>
          <a:p>
            <a:r>
              <a:rPr lang="en-US"/>
              <a:t>Click to edit Master title style</a:t>
            </a:r>
            <a:endParaRPr lang="en-BS"/>
          </a:p>
        </p:txBody>
      </p:sp>
      <p:sp>
        <p:nvSpPr>
          <p:cNvPr id="3" name="Text Placeholder 2">
            <a:extLst>
              <a:ext uri="{FF2B5EF4-FFF2-40B4-BE49-F238E27FC236}">
                <a16:creationId xmlns:a16="http://schemas.microsoft.com/office/drawing/2014/main" id="{122B4B79-3D32-4F69-8E05-4AE4404DD3B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4387C-3822-4B82-A24B-6B635A3C88F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Text Placeholder 4">
            <a:extLst>
              <a:ext uri="{FF2B5EF4-FFF2-40B4-BE49-F238E27FC236}">
                <a16:creationId xmlns:a16="http://schemas.microsoft.com/office/drawing/2014/main" id="{16C0E964-C222-4770-9407-F21580DD90E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15F24-8F2C-49AA-8078-F187F8B9B6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7" name="Date Placeholder 6">
            <a:extLst>
              <a:ext uri="{FF2B5EF4-FFF2-40B4-BE49-F238E27FC236}">
                <a16:creationId xmlns:a16="http://schemas.microsoft.com/office/drawing/2014/main" id="{A6B54742-7A79-4F9E-9C08-94FCE4B5C69E}"/>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8" name="Footer Placeholder 7">
            <a:extLst>
              <a:ext uri="{FF2B5EF4-FFF2-40B4-BE49-F238E27FC236}">
                <a16:creationId xmlns:a16="http://schemas.microsoft.com/office/drawing/2014/main" id="{C89275A0-831D-4157-9187-B755C74EA6D8}"/>
              </a:ext>
            </a:extLst>
          </p:cNvPr>
          <p:cNvSpPr>
            <a:spLocks noGrp="1"/>
          </p:cNvSpPr>
          <p:nvPr>
            <p:ph type="ftr" sz="quarter" idx="11"/>
          </p:nvPr>
        </p:nvSpPr>
        <p:spPr/>
        <p:txBody>
          <a:bodyPr/>
          <a:lstStyle/>
          <a:p>
            <a:endParaRPr lang="en-BS"/>
          </a:p>
        </p:txBody>
      </p:sp>
      <p:sp>
        <p:nvSpPr>
          <p:cNvPr id="9" name="Slide Number Placeholder 8">
            <a:extLst>
              <a:ext uri="{FF2B5EF4-FFF2-40B4-BE49-F238E27FC236}">
                <a16:creationId xmlns:a16="http://schemas.microsoft.com/office/drawing/2014/main" id="{11C62D03-D127-46C4-8EAD-42751AD90E46}"/>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385846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050A-B83F-4CBB-BA1F-A4DCCCEC0121}"/>
              </a:ext>
            </a:extLst>
          </p:cNvPr>
          <p:cNvSpPr>
            <a:spLocks noGrp="1"/>
          </p:cNvSpPr>
          <p:nvPr>
            <p:ph type="title"/>
          </p:nvPr>
        </p:nvSpPr>
        <p:spPr/>
        <p:txBody>
          <a:bodyPr/>
          <a:lstStyle/>
          <a:p>
            <a:r>
              <a:rPr lang="en-US"/>
              <a:t>Click to edit Master title style</a:t>
            </a:r>
            <a:endParaRPr lang="en-BS"/>
          </a:p>
        </p:txBody>
      </p:sp>
      <p:sp>
        <p:nvSpPr>
          <p:cNvPr id="3" name="Date Placeholder 2">
            <a:extLst>
              <a:ext uri="{FF2B5EF4-FFF2-40B4-BE49-F238E27FC236}">
                <a16:creationId xmlns:a16="http://schemas.microsoft.com/office/drawing/2014/main" id="{286D7428-3467-4664-A29F-1406E689F0C5}"/>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4" name="Footer Placeholder 3">
            <a:extLst>
              <a:ext uri="{FF2B5EF4-FFF2-40B4-BE49-F238E27FC236}">
                <a16:creationId xmlns:a16="http://schemas.microsoft.com/office/drawing/2014/main" id="{58D11E67-0B23-4BDD-838A-1B5D0CF020D7}"/>
              </a:ext>
            </a:extLst>
          </p:cNvPr>
          <p:cNvSpPr>
            <a:spLocks noGrp="1"/>
          </p:cNvSpPr>
          <p:nvPr>
            <p:ph type="ftr" sz="quarter" idx="11"/>
          </p:nvPr>
        </p:nvSpPr>
        <p:spPr/>
        <p:txBody>
          <a:bodyPr/>
          <a:lstStyle/>
          <a:p>
            <a:endParaRPr lang="en-BS"/>
          </a:p>
        </p:txBody>
      </p:sp>
      <p:sp>
        <p:nvSpPr>
          <p:cNvPr id="5" name="Slide Number Placeholder 4">
            <a:extLst>
              <a:ext uri="{FF2B5EF4-FFF2-40B4-BE49-F238E27FC236}">
                <a16:creationId xmlns:a16="http://schemas.microsoft.com/office/drawing/2014/main" id="{6D36AF1E-019A-40A9-8C71-32F92EEAF2B9}"/>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374124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CC8C8-EA65-4B26-89FC-A0C584F1E7A1}"/>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3" name="Footer Placeholder 2">
            <a:extLst>
              <a:ext uri="{FF2B5EF4-FFF2-40B4-BE49-F238E27FC236}">
                <a16:creationId xmlns:a16="http://schemas.microsoft.com/office/drawing/2014/main" id="{FEA66DA0-8A6E-4333-9B08-248CCC9F3C8F}"/>
              </a:ext>
            </a:extLst>
          </p:cNvPr>
          <p:cNvSpPr>
            <a:spLocks noGrp="1"/>
          </p:cNvSpPr>
          <p:nvPr>
            <p:ph type="ftr" sz="quarter" idx="11"/>
          </p:nvPr>
        </p:nvSpPr>
        <p:spPr/>
        <p:txBody>
          <a:bodyPr/>
          <a:lstStyle/>
          <a:p>
            <a:endParaRPr lang="en-BS"/>
          </a:p>
        </p:txBody>
      </p:sp>
      <p:sp>
        <p:nvSpPr>
          <p:cNvPr id="4" name="Slide Number Placeholder 3">
            <a:extLst>
              <a:ext uri="{FF2B5EF4-FFF2-40B4-BE49-F238E27FC236}">
                <a16:creationId xmlns:a16="http://schemas.microsoft.com/office/drawing/2014/main" id="{418700B8-9065-4399-B2E8-23C6309963B5}"/>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2697360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0348-C64A-4D82-A6B0-E7228CF38DB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BS"/>
          </a:p>
        </p:txBody>
      </p:sp>
      <p:sp>
        <p:nvSpPr>
          <p:cNvPr id="3" name="Content Placeholder 2">
            <a:extLst>
              <a:ext uri="{FF2B5EF4-FFF2-40B4-BE49-F238E27FC236}">
                <a16:creationId xmlns:a16="http://schemas.microsoft.com/office/drawing/2014/main" id="{EC672BD4-2046-4FD0-8549-E02B3F3924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Text Placeholder 3">
            <a:extLst>
              <a:ext uri="{FF2B5EF4-FFF2-40B4-BE49-F238E27FC236}">
                <a16:creationId xmlns:a16="http://schemas.microsoft.com/office/drawing/2014/main" id="{654D9556-010B-40F7-BED3-F3FC3CB6E3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9049C-F2D5-4D6D-A78A-E8772D4BADD3}"/>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6" name="Footer Placeholder 5">
            <a:extLst>
              <a:ext uri="{FF2B5EF4-FFF2-40B4-BE49-F238E27FC236}">
                <a16:creationId xmlns:a16="http://schemas.microsoft.com/office/drawing/2014/main" id="{91B90C91-3B1F-4EDF-AE79-AD9F1467EE5C}"/>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7223FADD-FBCC-41E2-BF77-B16AAD61AEB0}"/>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1359026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E264-736B-4CB8-8DBB-424060E8E89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BS"/>
          </a:p>
        </p:txBody>
      </p:sp>
      <p:sp>
        <p:nvSpPr>
          <p:cNvPr id="3" name="Picture Placeholder 2">
            <a:extLst>
              <a:ext uri="{FF2B5EF4-FFF2-40B4-BE49-F238E27FC236}">
                <a16:creationId xmlns:a16="http://schemas.microsoft.com/office/drawing/2014/main" id="{0A3F6B2F-124B-469C-BA79-FED848CCB7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S"/>
          </a:p>
        </p:txBody>
      </p:sp>
      <p:sp>
        <p:nvSpPr>
          <p:cNvPr id="4" name="Text Placeholder 3">
            <a:extLst>
              <a:ext uri="{FF2B5EF4-FFF2-40B4-BE49-F238E27FC236}">
                <a16:creationId xmlns:a16="http://schemas.microsoft.com/office/drawing/2014/main" id="{68F0FE26-633B-4A0C-B6CF-8266DF9FA3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5BED-2342-42CE-B9AD-38F9AD02BE70}"/>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6" name="Footer Placeholder 5">
            <a:extLst>
              <a:ext uri="{FF2B5EF4-FFF2-40B4-BE49-F238E27FC236}">
                <a16:creationId xmlns:a16="http://schemas.microsoft.com/office/drawing/2014/main" id="{3AE26BD3-FB27-4125-82B7-60DAF29DA42D}"/>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7580C0A5-0945-4E07-9805-39ABAE271816}"/>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280513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6F79-2ACF-4BE3-8CF7-7C7EF1FFFDC6}"/>
              </a:ext>
            </a:extLst>
          </p:cNvPr>
          <p:cNvSpPr>
            <a:spLocks noGrp="1"/>
          </p:cNvSpPr>
          <p:nvPr>
            <p:ph type="title"/>
          </p:nvPr>
        </p:nvSpPr>
        <p:spPr/>
        <p:txBody>
          <a:bodyPr/>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0894F8B0-FB02-4F8F-87C9-602A77C455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D330E9BF-B6EA-41EC-93B9-F33DD8A42DCF}"/>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5" name="Footer Placeholder 4">
            <a:extLst>
              <a:ext uri="{FF2B5EF4-FFF2-40B4-BE49-F238E27FC236}">
                <a16:creationId xmlns:a16="http://schemas.microsoft.com/office/drawing/2014/main" id="{B336B5D8-018F-4597-A56A-A2041CD431D3}"/>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D8997F69-90AD-4D44-B7CC-11ADDF5E6890}"/>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60456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5DB97-E48B-4BF9-ABD3-45A48F07F1D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EC17A63A-B19A-49DF-ADF6-CC14737C320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D6A1DBFF-0903-46A6-8AEC-9BFCC94E803E}"/>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5" name="Footer Placeholder 4">
            <a:extLst>
              <a:ext uri="{FF2B5EF4-FFF2-40B4-BE49-F238E27FC236}">
                <a16:creationId xmlns:a16="http://schemas.microsoft.com/office/drawing/2014/main" id="{98D2F543-FE57-41BC-AC5E-C3FEC7E1FB26}"/>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9088BE5A-334A-4BB8-9012-AE50D4F7FC0B}"/>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354110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304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fld id="{A26A7553-CD40-449A-8BB1-E8F8EFD0E480}" type="datetime1">
              <a:rPr lang="en-029" smtClean="0"/>
              <a:pPr/>
              <a:t>24/05/2023</a:t>
            </a:fld>
            <a:endParaRPr lang="en-029"/>
          </a:p>
        </p:txBody>
      </p:sp>
      <p:sp>
        <p:nvSpPr>
          <p:cNvPr id="5" name="Slide Number Placeholder 17"/>
          <p:cNvSpPr>
            <a:spLocks noGrp="1"/>
          </p:cNvSpPr>
          <p:nvPr>
            <p:ph type="sldNum" sz="quarter" idx="11"/>
          </p:nvPr>
        </p:nvSpPr>
        <p:spPr/>
        <p:txBody>
          <a:bodyPr/>
          <a:lstStyle>
            <a:lvl1pPr>
              <a:defRPr/>
            </a:lvl1pPr>
          </a:lstStyle>
          <a:p>
            <a:fld id="{A5BB42F9-FC7B-4729-9FBB-B8BE96FCA9F2}" type="slidenum">
              <a:rPr lang="en-029" smtClean="0"/>
              <a:pPr/>
              <a:t>‹#›</a:t>
            </a:fld>
            <a:endParaRPr lang="en-029"/>
          </a:p>
        </p:txBody>
      </p:sp>
      <p:pic>
        <p:nvPicPr>
          <p:cNvPr id="2" name="Picture 1">
            <a:extLst>
              <a:ext uri="{FF2B5EF4-FFF2-40B4-BE49-F238E27FC236}">
                <a16:creationId xmlns:a16="http://schemas.microsoft.com/office/drawing/2014/main" id="{28952E62-EAF1-4299-AC12-8B8C6E29B34B}"/>
              </a:ext>
            </a:extLst>
          </p:cNvPr>
          <p:cNvPicPr>
            <a:picLocks noChangeAspect="1"/>
          </p:cNvPicPr>
          <p:nvPr userDrawn="1"/>
        </p:nvPicPr>
        <p:blipFill>
          <a:blip r:embed="rId2"/>
          <a:stretch>
            <a:fillRect/>
          </a:stretch>
        </p:blipFill>
        <p:spPr>
          <a:xfrm>
            <a:off x="8048313" y="6345444"/>
            <a:ext cx="481007" cy="47583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029"/>
          </a:p>
        </p:txBody>
      </p:sp>
      <p:sp>
        <p:nvSpPr>
          <p:cNvPr id="4" name="Date Placeholder 3"/>
          <p:cNvSpPr>
            <a:spLocks noGrp="1"/>
          </p:cNvSpPr>
          <p:nvPr>
            <p:ph type="dt" sz="half" idx="10"/>
          </p:nvPr>
        </p:nvSpPr>
        <p:spPr/>
        <p:txBody>
          <a:bodyPr/>
          <a:lstStyle/>
          <a:p>
            <a:pPr>
              <a:defRPr/>
            </a:pPr>
            <a:fld id="{DF09B288-3FDD-4E1B-A694-B5814DD184AF}" type="datetime1">
              <a:rPr lang="en-US" smtClean="0"/>
              <a:pPr>
                <a:defRPr/>
              </a:pPr>
              <a:t>5/24/2023</a:t>
            </a:fld>
            <a:endParaRPr lang="en-US"/>
          </a:p>
        </p:txBody>
      </p:sp>
      <p:sp>
        <p:nvSpPr>
          <p:cNvPr id="5" name="Footer Placeholder 4"/>
          <p:cNvSpPr>
            <a:spLocks noGrp="1"/>
          </p:cNvSpPr>
          <p:nvPr>
            <p:ph type="ftr" sz="quarter" idx="11"/>
          </p:nvPr>
        </p:nvSpPr>
        <p:spPr/>
        <p:txBody>
          <a:bodyPr/>
          <a:lstStyle/>
          <a:p>
            <a:r>
              <a:rPr lang="en-029"/>
              <a:t>The Insurance Commission of The Bahamas</a:t>
            </a:r>
          </a:p>
        </p:txBody>
      </p:sp>
      <p:sp>
        <p:nvSpPr>
          <p:cNvPr id="6" name="Slide Number Placeholder 5"/>
          <p:cNvSpPr>
            <a:spLocks noGrp="1"/>
          </p:cNvSpPr>
          <p:nvPr>
            <p:ph type="sldNum" sz="quarter" idx="12"/>
          </p:nvPr>
        </p:nvSpPr>
        <p:spPr/>
        <p:txBody>
          <a:bodyPr/>
          <a:lstStyle/>
          <a:p>
            <a:pPr>
              <a:defRPr/>
            </a:pPr>
            <a:fld id="{229EE418-BC29-42F7-ABF6-E3DA751900B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pPr>
              <a:defRPr/>
            </a:pPr>
            <a:fld id="{8A8C6386-7B61-421D-83CA-6FD4ED0F9087}" type="datetime1">
              <a:rPr lang="en-US" smtClean="0"/>
              <a:pPr>
                <a:defRPr/>
              </a:pPr>
              <a:t>5/24/2023</a:t>
            </a:fld>
            <a:endParaRPr lang="en-US"/>
          </a:p>
        </p:txBody>
      </p:sp>
      <p:sp>
        <p:nvSpPr>
          <p:cNvPr id="5" name="Footer Placeholder 4"/>
          <p:cNvSpPr>
            <a:spLocks noGrp="1"/>
          </p:cNvSpPr>
          <p:nvPr>
            <p:ph type="ftr" sz="quarter" idx="11"/>
          </p:nvPr>
        </p:nvSpPr>
        <p:spPr/>
        <p:txBody>
          <a:bodyPr/>
          <a:lstStyle/>
          <a:p>
            <a:r>
              <a:rPr lang="en-029"/>
              <a:t>The Insurance Commission of The Bahamas</a:t>
            </a:r>
          </a:p>
        </p:txBody>
      </p:sp>
      <p:sp>
        <p:nvSpPr>
          <p:cNvPr id="6" name="Slide Number Placeholder 5"/>
          <p:cNvSpPr>
            <a:spLocks noGrp="1"/>
          </p:cNvSpPr>
          <p:nvPr>
            <p:ph type="sldNum" sz="quarter" idx="12"/>
          </p:nvPr>
        </p:nvSpPr>
        <p:spPr/>
        <p:txBody>
          <a:bodyPr/>
          <a:lstStyle/>
          <a:p>
            <a:pPr>
              <a:defRPr/>
            </a:pPr>
            <a:fld id="{1E1ACE94-DFAA-43BC-B93F-ADD4AACCE868}"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9F08BB8-4073-489B-89BF-53C55C1D9132}" type="datetime1">
              <a:rPr lang="en-US" smtClean="0"/>
              <a:pPr>
                <a:defRPr/>
              </a:pPr>
              <a:t>5/24/2023</a:t>
            </a:fld>
            <a:endParaRPr lang="en-US"/>
          </a:p>
        </p:txBody>
      </p:sp>
      <p:sp>
        <p:nvSpPr>
          <p:cNvPr id="5" name="Footer Placeholder 4"/>
          <p:cNvSpPr>
            <a:spLocks noGrp="1"/>
          </p:cNvSpPr>
          <p:nvPr>
            <p:ph type="ftr" sz="quarter" idx="11"/>
          </p:nvPr>
        </p:nvSpPr>
        <p:spPr/>
        <p:txBody>
          <a:bodyPr/>
          <a:lstStyle/>
          <a:p>
            <a:r>
              <a:rPr lang="en-029"/>
              <a:t>The Insurance Commission of The Bahamas</a:t>
            </a:r>
          </a:p>
        </p:txBody>
      </p:sp>
      <p:sp>
        <p:nvSpPr>
          <p:cNvPr id="6" name="Slide Number Placeholder 5"/>
          <p:cNvSpPr>
            <a:spLocks noGrp="1"/>
          </p:cNvSpPr>
          <p:nvPr>
            <p:ph type="sldNum" sz="quarter" idx="12"/>
          </p:nvPr>
        </p:nvSpPr>
        <p:spPr/>
        <p:txBody>
          <a:bodyPr/>
          <a:lstStyle/>
          <a:p>
            <a:pPr>
              <a:defRPr/>
            </a:pPr>
            <a:fld id="{766574F5-B640-487C-8FD6-C8B4D93C856C}" type="slidenum">
              <a:rPr lang="en-US" smtClean="0"/>
              <a:pPr>
                <a:defRPr/>
              </a:pPr>
              <a:t>‹#›</a:t>
            </a:fld>
            <a:endParaRPr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Date Placeholder 4"/>
          <p:cNvSpPr>
            <a:spLocks noGrp="1"/>
          </p:cNvSpPr>
          <p:nvPr>
            <p:ph type="dt" sz="half" idx="10"/>
          </p:nvPr>
        </p:nvSpPr>
        <p:spPr/>
        <p:txBody>
          <a:bodyPr/>
          <a:lstStyle/>
          <a:p>
            <a:pPr>
              <a:defRPr/>
            </a:pPr>
            <a:fld id="{19F08BB8-4073-489B-89BF-53C55C1D9132}" type="datetime1">
              <a:rPr lang="en-US" smtClean="0"/>
              <a:pPr>
                <a:defRPr/>
              </a:pPr>
              <a:t>5/24/2023</a:t>
            </a:fld>
            <a:endParaRPr lang="en-US"/>
          </a:p>
        </p:txBody>
      </p:sp>
      <p:sp>
        <p:nvSpPr>
          <p:cNvPr id="6" name="Footer Placeholder 5"/>
          <p:cNvSpPr>
            <a:spLocks noGrp="1"/>
          </p:cNvSpPr>
          <p:nvPr>
            <p:ph type="ftr" sz="quarter" idx="11"/>
          </p:nvPr>
        </p:nvSpPr>
        <p:spPr/>
        <p:txBody>
          <a:bodyPr/>
          <a:lstStyle/>
          <a:p>
            <a:r>
              <a:rPr lang="en-029"/>
              <a:t>The Insurance Commission of The Bahamas</a:t>
            </a:r>
          </a:p>
        </p:txBody>
      </p:sp>
      <p:sp>
        <p:nvSpPr>
          <p:cNvPr id="7" name="Slide Number Placeholder 6"/>
          <p:cNvSpPr>
            <a:spLocks noGrp="1"/>
          </p:cNvSpPr>
          <p:nvPr>
            <p:ph type="sldNum" sz="quarter" idx="12"/>
          </p:nvPr>
        </p:nvSpPr>
        <p:spPr/>
        <p:txBody>
          <a:bodyPr/>
          <a:lstStyle/>
          <a:p>
            <a:pPr>
              <a:defRPr/>
            </a:pPr>
            <a:fld id="{766574F5-B640-487C-8FD6-C8B4D93C856C}" type="slidenum">
              <a:rPr lang="en-US" smtClean="0"/>
              <a:pPr>
                <a:defRPr/>
              </a:pPr>
              <a:t>‹#›</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7" name="Date Placeholder 6"/>
          <p:cNvSpPr>
            <a:spLocks noGrp="1"/>
          </p:cNvSpPr>
          <p:nvPr>
            <p:ph type="dt" sz="half" idx="10"/>
          </p:nvPr>
        </p:nvSpPr>
        <p:spPr/>
        <p:txBody>
          <a:bodyPr/>
          <a:lstStyle/>
          <a:p>
            <a:pPr>
              <a:defRPr/>
            </a:pPr>
            <a:fld id="{E5065E0E-EBC3-47F0-BC81-299C905CB7D9}" type="datetime1">
              <a:rPr lang="en-US" smtClean="0"/>
              <a:pPr>
                <a:defRPr/>
              </a:pPr>
              <a:t>5/24/2023</a:t>
            </a:fld>
            <a:endParaRPr lang="en-US"/>
          </a:p>
        </p:txBody>
      </p:sp>
      <p:sp>
        <p:nvSpPr>
          <p:cNvPr id="8" name="Footer Placeholder 7"/>
          <p:cNvSpPr>
            <a:spLocks noGrp="1"/>
          </p:cNvSpPr>
          <p:nvPr>
            <p:ph type="ftr" sz="quarter" idx="11"/>
          </p:nvPr>
        </p:nvSpPr>
        <p:spPr/>
        <p:txBody>
          <a:bodyPr/>
          <a:lstStyle/>
          <a:p>
            <a:r>
              <a:rPr lang="en-029"/>
              <a:t>The Insurance Commission of The Bahamas</a:t>
            </a:r>
          </a:p>
        </p:txBody>
      </p:sp>
      <p:sp>
        <p:nvSpPr>
          <p:cNvPr id="9" name="Slide Number Placeholder 8"/>
          <p:cNvSpPr>
            <a:spLocks noGrp="1"/>
          </p:cNvSpPr>
          <p:nvPr>
            <p:ph type="sldNum" sz="quarter" idx="12"/>
          </p:nvPr>
        </p:nvSpPr>
        <p:spPr/>
        <p:txBody>
          <a:bodyPr/>
          <a:lstStyle/>
          <a:p>
            <a:pPr>
              <a:defRPr/>
            </a:pPr>
            <a:fld id="{507ED2FC-892F-44DF-AED9-09677E3183B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Date Placeholder 2"/>
          <p:cNvSpPr>
            <a:spLocks noGrp="1"/>
          </p:cNvSpPr>
          <p:nvPr>
            <p:ph type="dt" sz="half" idx="10"/>
          </p:nvPr>
        </p:nvSpPr>
        <p:spPr/>
        <p:txBody>
          <a:bodyPr/>
          <a:lstStyle/>
          <a:p>
            <a:pPr>
              <a:defRPr/>
            </a:pPr>
            <a:fld id="{19F08BB8-4073-489B-89BF-53C55C1D9132}" type="datetime1">
              <a:rPr lang="en-US" smtClean="0"/>
              <a:pPr>
                <a:defRPr/>
              </a:pPr>
              <a:t>5/24/2023</a:t>
            </a:fld>
            <a:endParaRPr lang="en-US"/>
          </a:p>
        </p:txBody>
      </p:sp>
      <p:sp>
        <p:nvSpPr>
          <p:cNvPr id="4" name="Footer Placeholder 3"/>
          <p:cNvSpPr>
            <a:spLocks noGrp="1"/>
          </p:cNvSpPr>
          <p:nvPr>
            <p:ph type="ftr" sz="quarter" idx="11"/>
          </p:nvPr>
        </p:nvSpPr>
        <p:spPr/>
        <p:txBody>
          <a:bodyPr/>
          <a:lstStyle/>
          <a:p>
            <a:r>
              <a:rPr lang="en-029"/>
              <a:t>The Insurance Commission of The Bahamas</a:t>
            </a:r>
          </a:p>
        </p:txBody>
      </p:sp>
      <p:sp>
        <p:nvSpPr>
          <p:cNvPr id="5" name="Slide Number Placeholder 4"/>
          <p:cNvSpPr>
            <a:spLocks noGrp="1"/>
          </p:cNvSpPr>
          <p:nvPr>
            <p:ph type="sldNum" sz="quarter" idx="12"/>
          </p:nvPr>
        </p:nvSpPr>
        <p:spPr/>
        <p:txBody>
          <a:bodyPr/>
          <a:lstStyle/>
          <a:p>
            <a:pPr>
              <a:defRPr/>
            </a:pPr>
            <a:fld id="{766574F5-B640-487C-8FD6-C8B4D93C856C}" type="slidenum">
              <a:rPr lang="en-US" smtClean="0"/>
              <a:pPr>
                <a:defRPr/>
              </a:pPr>
              <a:t>‹#›</a:t>
            </a:fld>
            <a:endParaRPr 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5C046C-1BAF-4303-AEB3-55A3203CBBA2}" type="datetime1">
              <a:rPr lang="en-US" smtClean="0"/>
              <a:pPr>
                <a:defRPr/>
              </a:pPr>
              <a:t>5/24/2023</a:t>
            </a:fld>
            <a:endParaRPr lang="en-US"/>
          </a:p>
        </p:txBody>
      </p:sp>
      <p:sp>
        <p:nvSpPr>
          <p:cNvPr id="3" name="Footer Placeholder 2"/>
          <p:cNvSpPr>
            <a:spLocks noGrp="1"/>
          </p:cNvSpPr>
          <p:nvPr>
            <p:ph type="ftr" sz="quarter" idx="11"/>
          </p:nvPr>
        </p:nvSpPr>
        <p:spPr/>
        <p:txBody>
          <a:bodyPr/>
          <a:lstStyle/>
          <a:p>
            <a:r>
              <a:rPr lang="en-029"/>
              <a:t>The Insurance Commission of The Bahamas</a:t>
            </a:r>
          </a:p>
        </p:txBody>
      </p:sp>
      <p:sp>
        <p:nvSpPr>
          <p:cNvPr id="4" name="Slide Number Placeholder 3"/>
          <p:cNvSpPr>
            <a:spLocks noGrp="1"/>
          </p:cNvSpPr>
          <p:nvPr>
            <p:ph type="sldNum" sz="quarter" idx="12"/>
          </p:nvPr>
        </p:nvSpPr>
        <p:spPr/>
        <p:txBody>
          <a:bodyPr/>
          <a:lstStyle/>
          <a:p>
            <a:pPr>
              <a:defRPr/>
            </a:pPr>
            <a:fld id="{3859D140-6067-4B5D-997A-4CCF86070676}"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5EB5BD8-4AEF-4BA3-A38A-5FE51B6B0319}" type="datetime1">
              <a:rPr lang="en-US" smtClean="0"/>
              <a:pPr>
                <a:defRPr/>
              </a:pPr>
              <a:t>5/24/2023</a:t>
            </a:fld>
            <a:endParaRPr lang="en-US"/>
          </a:p>
        </p:txBody>
      </p:sp>
      <p:sp>
        <p:nvSpPr>
          <p:cNvPr id="6" name="Footer Placeholder 5"/>
          <p:cNvSpPr>
            <a:spLocks noGrp="1"/>
          </p:cNvSpPr>
          <p:nvPr>
            <p:ph type="ftr" sz="quarter" idx="11"/>
          </p:nvPr>
        </p:nvSpPr>
        <p:spPr/>
        <p:txBody>
          <a:bodyPr/>
          <a:lstStyle/>
          <a:p>
            <a:r>
              <a:rPr lang="en-029"/>
              <a:t>The Insurance Commission of The Bahamas</a:t>
            </a:r>
          </a:p>
        </p:txBody>
      </p:sp>
      <p:sp>
        <p:nvSpPr>
          <p:cNvPr id="7" name="Slide Number Placeholder 6"/>
          <p:cNvSpPr>
            <a:spLocks noGrp="1"/>
          </p:cNvSpPr>
          <p:nvPr>
            <p:ph type="sldNum" sz="quarter" idx="12"/>
          </p:nvPr>
        </p:nvSpPr>
        <p:spPr/>
        <p:txBody>
          <a:bodyPr/>
          <a:lstStyle/>
          <a:p>
            <a:pPr>
              <a:defRPr/>
            </a:pPr>
            <a:fld id="{7EAD4E99-43D4-405B-AAE7-4C086D968924}"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029"/>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9F08BB8-4073-489B-89BF-53C55C1D9132}" type="datetime1">
              <a:rPr lang="en-US" smtClean="0"/>
              <a:pPr>
                <a:defRPr/>
              </a:pPr>
              <a:t>5/24/2023</a:t>
            </a:fld>
            <a:endParaRPr lang="en-US"/>
          </a:p>
        </p:txBody>
      </p:sp>
      <p:sp>
        <p:nvSpPr>
          <p:cNvPr id="6" name="Footer Placeholder 5"/>
          <p:cNvSpPr>
            <a:spLocks noGrp="1"/>
          </p:cNvSpPr>
          <p:nvPr>
            <p:ph type="ftr" sz="quarter" idx="11"/>
          </p:nvPr>
        </p:nvSpPr>
        <p:spPr/>
        <p:txBody>
          <a:bodyPr/>
          <a:lstStyle/>
          <a:p>
            <a:r>
              <a:rPr lang="en-029"/>
              <a:t>The Insurance Commission of The Bahamas</a:t>
            </a:r>
          </a:p>
        </p:txBody>
      </p:sp>
      <p:sp>
        <p:nvSpPr>
          <p:cNvPr id="7" name="Slide Number Placeholder 6"/>
          <p:cNvSpPr>
            <a:spLocks noGrp="1"/>
          </p:cNvSpPr>
          <p:nvPr>
            <p:ph type="sldNum" sz="quarter" idx="12"/>
          </p:nvPr>
        </p:nvSpPr>
        <p:spPr/>
        <p:txBody>
          <a:bodyPr/>
          <a:lstStyle/>
          <a:p>
            <a:pPr>
              <a:defRPr/>
            </a:pPr>
            <a:fld id="{766574F5-B640-487C-8FD6-C8B4D93C856C}" type="slidenum">
              <a:rPr lang="en-US" smtClean="0"/>
              <a:pPr>
                <a:defRPr/>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pPr>
              <a:defRPr/>
            </a:pPr>
            <a:fld id="{936FA152-4CC2-433D-B695-2FE118B615AF}" type="datetime1">
              <a:rPr lang="en-US" smtClean="0"/>
              <a:pPr>
                <a:defRPr/>
              </a:pPr>
              <a:t>5/24/2023</a:t>
            </a:fld>
            <a:endParaRPr lang="en-US"/>
          </a:p>
        </p:txBody>
      </p:sp>
      <p:sp>
        <p:nvSpPr>
          <p:cNvPr id="5" name="Footer Placeholder 4"/>
          <p:cNvSpPr>
            <a:spLocks noGrp="1"/>
          </p:cNvSpPr>
          <p:nvPr>
            <p:ph type="ftr" sz="quarter" idx="11"/>
          </p:nvPr>
        </p:nvSpPr>
        <p:spPr/>
        <p:txBody>
          <a:bodyPr/>
          <a:lstStyle/>
          <a:p>
            <a:r>
              <a:rPr lang="en-029"/>
              <a:t>The Insurance Commission of The Bahamas</a:t>
            </a:r>
          </a:p>
        </p:txBody>
      </p:sp>
      <p:sp>
        <p:nvSpPr>
          <p:cNvPr id="6" name="Slide Number Placeholder 5"/>
          <p:cNvSpPr>
            <a:spLocks noGrp="1"/>
          </p:cNvSpPr>
          <p:nvPr>
            <p:ph type="sldNum" sz="quarter" idx="12"/>
          </p:nvPr>
        </p:nvSpPr>
        <p:spPr/>
        <p:txBody>
          <a:bodyPr/>
          <a:lstStyle/>
          <a:p>
            <a:pPr>
              <a:defRPr/>
            </a:pPr>
            <a:fld id="{9A920C50-5EBA-4EA7-B6A0-E4FE5FA758A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fld id="{0C319E74-C304-4D2F-8A36-DABBEBB00525}" type="datetime1">
              <a:rPr lang="en-029" smtClean="0"/>
              <a:pPr/>
              <a:t>24/05/2023</a:t>
            </a:fld>
            <a:endParaRPr lang="en-029"/>
          </a:p>
        </p:txBody>
      </p:sp>
      <p:sp>
        <p:nvSpPr>
          <p:cNvPr id="10" name="Slide Number Placeholder 8"/>
          <p:cNvSpPr>
            <a:spLocks noGrp="1"/>
          </p:cNvSpPr>
          <p:nvPr>
            <p:ph type="sldNum" sz="quarter" idx="11"/>
          </p:nvPr>
        </p:nvSpPr>
        <p:spPr/>
        <p:txBody>
          <a:bodyPr/>
          <a:lstStyle>
            <a:lvl1pPr>
              <a:defRPr/>
            </a:lvl1pPr>
            <a:extLst/>
          </a:lstStyle>
          <a:p>
            <a:fld id="{A5BB42F9-FC7B-4729-9FBB-B8BE96FCA9F2}" type="slidenum">
              <a:rPr lang="en-029" smtClean="0"/>
              <a:pPr/>
              <a:t>‹#›</a:t>
            </a:fld>
            <a:endParaRPr lang="en-029"/>
          </a:p>
        </p:txBody>
      </p:sp>
      <p:pic>
        <p:nvPicPr>
          <p:cNvPr id="12" name="Picture 11" descr="Icon&#10;&#10;Description automatically generated">
            <a:extLst>
              <a:ext uri="{FF2B5EF4-FFF2-40B4-BE49-F238E27FC236}">
                <a16:creationId xmlns:a16="http://schemas.microsoft.com/office/drawing/2014/main" id="{0627100B-B72B-43E0-B86B-640B3D3B3E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7297" y="6363388"/>
            <a:ext cx="495448" cy="49239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029"/>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pPr>
              <a:defRPr/>
            </a:pPr>
            <a:fld id="{DB767831-59B3-486D-B93E-ED2438779013}" type="datetime1">
              <a:rPr lang="en-US" smtClean="0"/>
              <a:pPr>
                <a:defRPr/>
              </a:pPr>
              <a:t>5/24/2023</a:t>
            </a:fld>
            <a:endParaRPr lang="en-US"/>
          </a:p>
        </p:txBody>
      </p:sp>
      <p:sp>
        <p:nvSpPr>
          <p:cNvPr id="5" name="Footer Placeholder 4"/>
          <p:cNvSpPr>
            <a:spLocks noGrp="1"/>
          </p:cNvSpPr>
          <p:nvPr>
            <p:ph type="ftr" sz="quarter" idx="11"/>
          </p:nvPr>
        </p:nvSpPr>
        <p:spPr/>
        <p:txBody>
          <a:bodyPr/>
          <a:lstStyle/>
          <a:p>
            <a:r>
              <a:rPr lang="en-029"/>
              <a:t>The Insurance Commission of The Bahamas</a:t>
            </a:r>
          </a:p>
        </p:txBody>
      </p:sp>
      <p:sp>
        <p:nvSpPr>
          <p:cNvPr id="6" name="Slide Number Placeholder 5"/>
          <p:cNvSpPr>
            <a:spLocks noGrp="1"/>
          </p:cNvSpPr>
          <p:nvPr>
            <p:ph type="sldNum" sz="quarter" idx="12"/>
          </p:nvPr>
        </p:nvSpPr>
        <p:spPr/>
        <p:txBody>
          <a:bodyPr/>
          <a:lstStyle/>
          <a:p>
            <a:pPr>
              <a:defRPr/>
            </a:pPr>
            <a:fld id="{18C20508-8992-4582-9595-948E75E142F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A8D469B9-2E1B-4FEC-B0DC-0CA2354D3D5F}" type="datetime1">
              <a:rPr lang="en-029" smtClean="0"/>
              <a:pPr/>
              <a:t>24/05/2023</a:t>
            </a:fld>
            <a:endParaRPr lang="en-029"/>
          </a:p>
        </p:txBody>
      </p:sp>
      <p:sp>
        <p:nvSpPr>
          <p:cNvPr id="3" name="Slide Number Placeholder 17"/>
          <p:cNvSpPr>
            <a:spLocks noGrp="1"/>
          </p:cNvSpPr>
          <p:nvPr>
            <p:ph type="sldNum" sz="quarter" idx="11"/>
          </p:nvPr>
        </p:nvSpPr>
        <p:spPr/>
        <p:txBody>
          <a:bodyPr/>
          <a:lstStyle>
            <a:lvl1pPr>
              <a:defRPr/>
            </a:lvl1pPr>
          </a:lstStyle>
          <a:p>
            <a:fld id="{A5BB42F9-FC7B-4729-9FBB-B8BE96FCA9F2}" type="slidenum">
              <a:rPr lang="en-029" smtClean="0"/>
              <a:pPr/>
              <a:t>‹#›</a:t>
            </a:fld>
            <a:endParaRPr lang="en-029"/>
          </a:p>
        </p:txBody>
      </p:sp>
      <p:pic>
        <p:nvPicPr>
          <p:cNvPr id="5" name="Picture 4">
            <a:extLst>
              <a:ext uri="{FF2B5EF4-FFF2-40B4-BE49-F238E27FC236}">
                <a16:creationId xmlns:a16="http://schemas.microsoft.com/office/drawing/2014/main" id="{F771884D-2F7D-44F6-A8FA-CBEC4E7801A7}"/>
              </a:ext>
            </a:extLst>
          </p:cNvPr>
          <p:cNvPicPr>
            <a:picLocks noChangeAspect="1"/>
          </p:cNvPicPr>
          <p:nvPr userDrawn="1"/>
        </p:nvPicPr>
        <p:blipFill>
          <a:blip r:embed="rId2"/>
          <a:stretch>
            <a:fillRect/>
          </a:stretch>
        </p:blipFill>
        <p:spPr>
          <a:xfrm>
            <a:off x="8156802" y="6408738"/>
            <a:ext cx="418199" cy="41370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138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extLst/>
          </a:lstStyle>
          <a:p>
            <a:fld id="{9C0DEE49-015E-4877-AC5C-8DADCF381005}" type="datetime1">
              <a:rPr lang="en-029" smtClean="0"/>
              <a:pPr/>
              <a:t>24/05/2023</a:t>
            </a:fld>
            <a:endParaRPr lang="en-029"/>
          </a:p>
        </p:txBody>
      </p:sp>
      <p:sp>
        <p:nvSpPr>
          <p:cNvPr id="8" name="Slide Number Placeholder 6"/>
          <p:cNvSpPr>
            <a:spLocks noGrp="1"/>
          </p:cNvSpPr>
          <p:nvPr>
            <p:ph type="sldNum" sz="quarter" idx="11"/>
          </p:nvPr>
        </p:nvSpPr>
        <p:spPr/>
        <p:txBody>
          <a:bodyPr/>
          <a:lstStyle>
            <a:lvl1pPr>
              <a:defRPr/>
            </a:lvl1pPr>
            <a:extLst/>
          </a:lstStyle>
          <a:p>
            <a:fld id="{A5BB42F9-FC7B-4729-9FBB-B8BE96FCA9F2}" type="slidenum">
              <a:rPr lang="en-029" smtClean="0"/>
              <a:pPr/>
              <a:t>‹#›</a:t>
            </a:fld>
            <a:endParaRPr lang="en-029"/>
          </a:p>
        </p:txBody>
      </p:sp>
      <p:pic>
        <p:nvPicPr>
          <p:cNvPr id="9" name="Picture 8">
            <a:extLst>
              <a:ext uri="{FF2B5EF4-FFF2-40B4-BE49-F238E27FC236}">
                <a16:creationId xmlns:a16="http://schemas.microsoft.com/office/drawing/2014/main" id="{98E0EF62-C02E-4EDD-BA54-C994CC81EB8F}"/>
              </a:ext>
            </a:extLst>
          </p:cNvPr>
          <p:cNvPicPr>
            <a:picLocks noChangeAspect="1"/>
          </p:cNvPicPr>
          <p:nvPr userDrawn="1"/>
        </p:nvPicPr>
        <p:blipFill>
          <a:blip r:embed="rId2"/>
          <a:stretch>
            <a:fillRect/>
          </a:stretch>
        </p:blipFill>
        <p:spPr>
          <a:xfrm>
            <a:off x="5188803" y="6218480"/>
            <a:ext cx="1471077" cy="58679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4C3F3DAB-9A4C-4FBC-802F-0D2A526C3290}" type="datetime1">
              <a:rPr lang="en-029" smtClean="0"/>
              <a:pPr/>
              <a:t>24/05/2023</a:t>
            </a:fld>
            <a:endParaRPr lang="en-029"/>
          </a:p>
        </p:txBody>
      </p:sp>
      <p:sp>
        <p:nvSpPr>
          <p:cNvPr id="5" name="Slide Number Placeholder 17"/>
          <p:cNvSpPr>
            <a:spLocks noGrp="1"/>
          </p:cNvSpPr>
          <p:nvPr>
            <p:ph type="sldNum" sz="quarter" idx="11"/>
          </p:nvPr>
        </p:nvSpPr>
        <p:spPr/>
        <p:txBody>
          <a:bodyPr/>
          <a:lstStyle>
            <a:lvl1pPr>
              <a:defRPr/>
            </a:lvl1pPr>
          </a:lstStyle>
          <a:p>
            <a:fld id="{A5BB42F9-FC7B-4729-9FBB-B8BE96FCA9F2}" type="slidenum">
              <a:rPr lang="en-029" smtClean="0"/>
              <a:pPr/>
              <a:t>‹#›</a:t>
            </a:fld>
            <a:endParaRPr lang="en-029"/>
          </a:p>
        </p:txBody>
      </p:sp>
      <p:pic>
        <p:nvPicPr>
          <p:cNvPr id="6" name="Picture 5">
            <a:extLst>
              <a:ext uri="{FF2B5EF4-FFF2-40B4-BE49-F238E27FC236}">
                <a16:creationId xmlns:a16="http://schemas.microsoft.com/office/drawing/2014/main" id="{C5C89DF3-3152-4CC5-B1B0-6E3AAC12E5E8}"/>
              </a:ext>
            </a:extLst>
          </p:cNvPr>
          <p:cNvPicPr>
            <a:picLocks noChangeAspect="1"/>
          </p:cNvPicPr>
          <p:nvPr userDrawn="1"/>
        </p:nvPicPr>
        <p:blipFill>
          <a:blip r:embed="rId2"/>
          <a:stretch>
            <a:fillRect/>
          </a:stretch>
        </p:blipFill>
        <p:spPr>
          <a:xfrm>
            <a:off x="8110750" y="6369208"/>
            <a:ext cx="449011" cy="44418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EB7FB376-A842-4DBC-81B9-0B3FABA5D14D}" type="datetime1">
              <a:rPr lang="en-029" smtClean="0"/>
              <a:pPr/>
              <a:t>24/05/2023</a:t>
            </a:fld>
            <a:endParaRPr lang="en-029"/>
          </a:p>
        </p:txBody>
      </p:sp>
      <p:sp>
        <p:nvSpPr>
          <p:cNvPr id="5" name="Slide Number Placeholder 17"/>
          <p:cNvSpPr>
            <a:spLocks noGrp="1"/>
          </p:cNvSpPr>
          <p:nvPr>
            <p:ph type="sldNum" sz="quarter" idx="11"/>
          </p:nvPr>
        </p:nvSpPr>
        <p:spPr/>
        <p:txBody>
          <a:bodyPr/>
          <a:lstStyle>
            <a:lvl1pPr>
              <a:defRPr/>
            </a:lvl1pPr>
          </a:lstStyle>
          <a:p>
            <a:fld id="{A5BB42F9-FC7B-4729-9FBB-B8BE96FCA9F2}" type="slidenum">
              <a:rPr lang="en-029" smtClean="0"/>
              <a:pPr/>
              <a:t>‹#›</a:t>
            </a:fld>
            <a:endParaRPr lang="en-02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3D4879-52AE-4E20-A68C-332D2BDED002}" type="datetime1">
              <a:rPr lang="en-GB" smtClean="0"/>
              <a:t>24/05/2023</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A8FE9D83-5470-43D0-8FA7-20D9B43469AD}" type="slidenum">
              <a:rPr lang="en-029" smtClean="0"/>
              <a:pPr/>
              <a:t>‹#›</a:t>
            </a:fld>
            <a:endParaRPr lang="en-029"/>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32753914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DDF3-80BA-4EBC-95C7-05516DF1A97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BS"/>
          </a:p>
        </p:txBody>
      </p:sp>
      <p:sp>
        <p:nvSpPr>
          <p:cNvPr id="3" name="Subtitle 2">
            <a:extLst>
              <a:ext uri="{FF2B5EF4-FFF2-40B4-BE49-F238E27FC236}">
                <a16:creationId xmlns:a16="http://schemas.microsoft.com/office/drawing/2014/main" id="{30D47A86-9C46-4A57-A072-798E961BD5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S"/>
          </a:p>
        </p:txBody>
      </p:sp>
      <p:sp>
        <p:nvSpPr>
          <p:cNvPr id="4" name="Date Placeholder 3">
            <a:extLst>
              <a:ext uri="{FF2B5EF4-FFF2-40B4-BE49-F238E27FC236}">
                <a16:creationId xmlns:a16="http://schemas.microsoft.com/office/drawing/2014/main" id="{4A740A0C-D47A-4075-955A-CAF62A2D5C4E}"/>
              </a:ext>
            </a:extLst>
          </p:cNvPr>
          <p:cNvSpPr>
            <a:spLocks noGrp="1"/>
          </p:cNvSpPr>
          <p:nvPr>
            <p:ph type="dt" sz="half" idx="10"/>
          </p:nvPr>
        </p:nvSpPr>
        <p:spPr/>
        <p:txBody>
          <a:bodyPr/>
          <a:lstStyle/>
          <a:p>
            <a:fld id="{4D726F96-7FAA-405D-B359-965671AC6C4B}" type="datetimeFigureOut">
              <a:rPr lang="en-BS" smtClean="0"/>
              <a:t>05/24/2023</a:t>
            </a:fld>
            <a:endParaRPr lang="en-BS"/>
          </a:p>
        </p:txBody>
      </p:sp>
      <p:sp>
        <p:nvSpPr>
          <p:cNvPr id="5" name="Footer Placeholder 4">
            <a:extLst>
              <a:ext uri="{FF2B5EF4-FFF2-40B4-BE49-F238E27FC236}">
                <a16:creationId xmlns:a16="http://schemas.microsoft.com/office/drawing/2014/main" id="{678EC624-E1B5-47BF-AC38-292769BB1F79}"/>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F5B5687C-E763-448C-A059-1753BC397328}"/>
              </a:ext>
            </a:extLst>
          </p:cNvPr>
          <p:cNvSpPr>
            <a:spLocks noGrp="1"/>
          </p:cNvSpPr>
          <p:nvPr>
            <p:ph type="sldNum" sz="quarter" idx="12"/>
          </p:nvPr>
        </p:nvSpPr>
        <p:spPr/>
        <p:txBody>
          <a:bodyPr/>
          <a:lstStyle/>
          <a:p>
            <a:fld id="{8CA5C8CE-1FF0-418C-A54B-C6274C41DDD1}" type="slidenum">
              <a:rPr lang="en-BS" smtClean="0"/>
              <a:t>‹#›</a:t>
            </a:fld>
            <a:endParaRPr lang="en-BS"/>
          </a:p>
        </p:txBody>
      </p:sp>
    </p:spTree>
    <p:extLst>
      <p:ext uri="{BB962C8B-B14F-4D97-AF65-F5344CB8AC3E}">
        <p14:creationId xmlns:p14="http://schemas.microsoft.com/office/powerpoint/2010/main" val="13289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fld id="{21912F97-4601-4EDF-839F-9F311B8DF224}" type="datetime1">
              <a:rPr lang="en-029" smtClean="0"/>
              <a:pPr/>
              <a:t>24/05/2023</a:t>
            </a:fld>
            <a:endParaRPr lang="en-029"/>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fld id="{A5BB42F9-FC7B-4729-9FBB-B8BE96FCA9F2}" type="slidenum">
              <a:rPr lang="en-029" smtClean="0"/>
              <a:pPr/>
              <a:t>‹#›</a:t>
            </a:fld>
            <a:endParaRPr lang="en-029"/>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EE52B-B5E5-4085-9154-A2887116F0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BS"/>
          </a:p>
        </p:txBody>
      </p:sp>
      <p:sp>
        <p:nvSpPr>
          <p:cNvPr id="3" name="Text Placeholder 2">
            <a:extLst>
              <a:ext uri="{FF2B5EF4-FFF2-40B4-BE49-F238E27FC236}">
                <a16:creationId xmlns:a16="http://schemas.microsoft.com/office/drawing/2014/main" id="{830D7BF7-9422-4250-9BEE-267CF51C1F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DE3F971B-8788-4D50-B755-588BF32A368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26F96-7FAA-405D-B359-965671AC6C4B}" type="datetimeFigureOut">
              <a:rPr lang="en-BS" smtClean="0"/>
              <a:t>05/24/2023</a:t>
            </a:fld>
            <a:endParaRPr lang="en-BS"/>
          </a:p>
        </p:txBody>
      </p:sp>
      <p:sp>
        <p:nvSpPr>
          <p:cNvPr id="5" name="Footer Placeholder 4">
            <a:extLst>
              <a:ext uri="{FF2B5EF4-FFF2-40B4-BE49-F238E27FC236}">
                <a16:creationId xmlns:a16="http://schemas.microsoft.com/office/drawing/2014/main" id="{73DA4052-4A4F-41DE-972C-D41119B19C7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S"/>
          </a:p>
        </p:txBody>
      </p:sp>
      <p:sp>
        <p:nvSpPr>
          <p:cNvPr id="6" name="Slide Number Placeholder 5">
            <a:extLst>
              <a:ext uri="{FF2B5EF4-FFF2-40B4-BE49-F238E27FC236}">
                <a16:creationId xmlns:a16="http://schemas.microsoft.com/office/drawing/2014/main" id="{FB3419CD-6346-4A25-BFC5-613AC10C68D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5C8CE-1FF0-418C-A54B-C6274C41DDD1}" type="slidenum">
              <a:rPr lang="en-BS" smtClean="0"/>
              <a:t>‹#›</a:t>
            </a:fld>
            <a:endParaRPr lang="en-BS"/>
          </a:p>
        </p:txBody>
      </p:sp>
    </p:spTree>
    <p:extLst>
      <p:ext uri="{BB962C8B-B14F-4D97-AF65-F5344CB8AC3E}">
        <p14:creationId xmlns:p14="http://schemas.microsoft.com/office/powerpoint/2010/main" val="21547331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029"/>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9F08BB8-4073-489B-89BF-53C55C1D9132}" type="datetime1">
              <a:rPr lang="en-US" smtClean="0"/>
              <a:pPr>
                <a:defRPr/>
              </a:pPr>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029"/>
              <a:t>The Insurance Commission of The Bahamas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6574F5-B640-487C-8FD6-C8B4D93C856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69432"/>
            <a:ext cx="8686800" cy="2141913"/>
          </a:xfrm>
        </p:spPr>
        <p:txBody>
          <a:bodyPr>
            <a:normAutofit fontScale="90000"/>
          </a:bodyPr>
          <a:lstStyle/>
          <a:p>
            <a:pPr algn="ctr"/>
            <a:r>
              <a:rPr lang="en-US" dirty="0">
                <a:latin typeface="Arial" panose="020B0604020202020204" pitchFamily="34" charset="0"/>
                <a:cs typeface="Arial" panose="020B0604020202020204" pitchFamily="34" charset="0"/>
              </a:rPr>
              <a:t>The Evolving Landscape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the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Insurance Professional</a:t>
            </a:r>
          </a:p>
        </p:txBody>
      </p:sp>
      <p:sp>
        <p:nvSpPr>
          <p:cNvPr id="3" name="Subtitle 2"/>
          <p:cNvSpPr>
            <a:spLocks noGrp="1"/>
          </p:cNvSpPr>
          <p:nvPr>
            <p:ph type="subTitle" idx="1"/>
          </p:nvPr>
        </p:nvSpPr>
        <p:spPr>
          <a:xfrm>
            <a:off x="565976" y="5652661"/>
            <a:ext cx="4975287" cy="693275"/>
          </a:xfrm>
        </p:spPr>
        <p:txBody>
          <a:bodyPr vert="horz" wrap="square" lIns="45720" tIns="45720" rIns="45720" bIns="45720" numCol="1" anchor="t" anchorCtr="0" compatLnSpc="1">
            <a:prstTxWarp prst="textNoShape">
              <a:avLst/>
            </a:prstTxWarp>
            <a:noAutofit/>
          </a:bodyPr>
          <a:lstStyle/>
          <a:p>
            <a:pPr marR="63500" algn="l"/>
            <a:r>
              <a:rPr lang="en-US" sz="1400" b="1" dirty="0">
                <a:solidFill>
                  <a:schemeClr val="tx1"/>
                </a:solidFill>
                <a:latin typeface="Arial"/>
                <a:cs typeface="Arial"/>
              </a:rPr>
              <a:t>Carl R. Culmer Jr. </a:t>
            </a:r>
          </a:p>
          <a:p>
            <a:pPr marR="63500" algn="l"/>
            <a:r>
              <a:rPr lang="en-US" sz="1400" b="1" dirty="0">
                <a:solidFill>
                  <a:schemeClr val="tx1"/>
                </a:solidFill>
                <a:latin typeface="Arial"/>
                <a:cs typeface="Arial"/>
              </a:rPr>
              <a:t>Manager – Policies and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7C14-DF19-4CDE-9FFA-DA8CBC64A04B}"/>
              </a:ext>
            </a:extLst>
          </p:cNvPr>
          <p:cNvSpPr>
            <a:spLocks noGrp="1"/>
          </p:cNvSpPr>
          <p:nvPr>
            <p:ph type="title"/>
          </p:nvPr>
        </p:nvSpPr>
        <p:spPr>
          <a:xfrm>
            <a:off x="160388" y="1220174"/>
            <a:ext cx="7772400" cy="1404472"/>
          </a:xfrm>
        </p:spPr>
        <p:txBody>
          <a:bodyPr>
            <a:normAutofit/>
          </a:bodyPr>
          <a:lstStyle/>
          <a:p>
            <a:pPr algn="l"/>
            <a:r>
              <a:rPr lang="en-US" dirty="0">
                <a:latin typeface="Arial" panose="020B0604020202020204" pitchFamily="34" charset="0"/>
                <a:cs typeface="Arial" panose="020B0604020202020204" pitchFamily="34" charset="0"/>
              </a:rPr>
              <a:t> Reinsurance Capacity</a:t>
            </a:r>
          </a:p>
        </p:txBody>
      </p:sp>
      <p:pic>
        <p:nvPicPr>
          <p:cNvPr id="5" name="Picture 4">
            <a:extLst>
              <a:ext uri="{FF2B5EF4-FFF2-40B4-BE49-F238E27FC236}">
                <a16:creationId xmlns:a16="http://schemas.microsoft.com/office/drawing/2014/main" id="{2D099666-C6CB-4796-AFBF-49EFDCFECF99}"/>
              </a:ext>
            </a:extLst>
          </p:cNvPr>
          <p:cNvPicPr>
            <a:picLocks noChangeAspect="1"/>
          </p:cNvPicPr>
          <p:nvPr/>
        </p:nvPicPr>
        <p:blipFill>
          <a:blip r:embed="rId3"/>
          <a:stretch>
            <a:fillRect/>
          </a:stretch>
        </p:blipFill>
        <p:spPr>
          <a:xfrm>
            <a:off x="4925455" y="3795608"/>
            <a:ext cx="3840813" cy="1597290"/>
          </a:xfrm>
          <a:prstGeom prst="rect">
            <a:avLst/>
          </a:prstGeom>
        </p:spPr>
      </p:pic>
    </p:spTree>
    <p:extLst>
      <p:ext uri="{BB962C8B-B14F-4D97-AF65-F5344CB8AC3E}">
        <p14:creationId xmlns:p14="http://schemas.microsoft.com/office/powerpoint/2010/main" val="324398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D9EC8B-B510-8E3F-A69E-570B3F2FF712}"/>
              </a:ext>
            </a:extLst>
          </p:cNvPr>
          <p:cNvSpPr>
            <a:spLocks noGrp="1"/>
          </p:cNvSpPr>
          <p:nvPr>
            <p:ph type="sldNum" sz="quarter" idx="11"/>
          </p:nvPr>
        </p:nvSpPr>
        <p:spPr/>
        <p:txBody>
          <a:bodyPr/>
          <a:lstStyle/>
          <a:p>
            <a:fld id="{A5BB42F9-FC7B-4729-9FBB-B8BE96FCA9F2}" type="slidenum">
              <a:rPr lang="en-029" smtClean="0"/>
              <a:pPr/>
              <a:t>11</a:t>
            </a:fld>
            <a:endParaRPr lang="en-029"/>
          </a:p>
        </p:txBody>
      </p:sp>
      <p:pic>
        <p:nvPicPr>
          <p:cNvPr id="2" name="Picture 1">
            <a:extLst>
              <a:ext uri="{FF2B5EF4-FFF2-40B4-BE49-F238E27FC236}">
                <a16:creationId xmlns:a16="http://schemas.microsoft.com/office/drawing/2014/main" id="{9BCDBF3F-157E-470E-E2B6-2B3C9203225D}"/>
              </a:ext>
            </a:extLst>
          </p:cNvPr>
          <p:cNvPicPr>
            <a:picLocks noChangeAspect="1"/>
          </p:cNvPicPr>
          <p:nvPr/>
        </p:nvPicPr>
        <p:blipFill>
          <a:blip r:embed="rId3"/>
          <a:stretch>
            <a:fillRect/>
          </a:stretch>
        </p:blipFill>
        <p:spPr>
          <a:xfrm>
            <a:off x="295142" y="1295209"/>
            <a:ext cx="8553716" cy="4267582"/>
          </a:xfrm>
          <a:prstGeom prst="rect">
            <a:avLst/>
          </a:prstGeom>
        </p:spPr>
      </p:pic>
    </p:spTree>
    <p:extLst>
      <p:ext uri="{BB962C8B-B14F-4D97-AF65-F5344CB8AC3E}">
        <p14:creationId xmlns:p14="http://schemas.microsoft.com/office/powerpoint/2010/main" val="122965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03B09-2DFE-EEF3-16B2-407AB722D467}"/>
              </a:ext>
            </a:extLst>
          </p:cNvPr>
          <p:cNvSpPr>
            <a:spLocks noGrp="1"/>
          </p:cNvSpPr>
          <p:nvPr>
            <p:ph idx="1"/>
          </p:nvPr>
        </p:nvSpPr>
        <p:spPr>
          <a:xfrm>
            <a:off x="465467" y="1374512"/>
            <a:ext cx="8213065" cy="3697360"/>
          </a:xfrm>
        </p:spPr>
        <p:txBody>
          <a:bodyPr/>
          <a:lstStyle/>
          <a:p>
            <a:pPr>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Increased losses arising from high frequency/high severity catastrophe events</a:t>
            </a:r>
          </a:p>
          <a:p>
            <a:pPr>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Withdrawal from the sector and region by large reinsurers</a:t>
            </a:r>
          </a:p>
          <a:p>
            <a:pPr>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Rising Inflation</a:t>
            </a:r>
          </a:p>
          <a:p>
            <a:pPr>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Availability of better (alternative) investment returns</a:t>
            </a:r>
          </a:p>
          <a:p>
            <a:pPr>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Stronger dollar versus Pound Sterling and Euro</a:t>
            </a:r>
          </a:p>
          <a:p>
            <a:pPr>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Blacklisting of Jurisdiction (German Tax Haven Protection Act)</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DA0B905-30B0-60C1-7E1F-366AB4FB4F4A}"/>
              </a:ext>
            </a:extLst>
          </p:cNvPr>
          <p:cNvSpPr>
            <a:spLocks noGrp="1"/>
          </p:cNvSpPr>
          <p:nvPr>
            <p:ph type="title"/>
          </p:nvPr>
        </p:nvSpPr>
        <p:spPr>
          <a:xfrm>
            <a:off x="1072895" y="274638"/>
            <a:ext cx="7339585" cy="907986"/>
          </a:xfrm>
        </p:spPr>
        <p:txBody>
          <a:bodyPr>
            <a:noAutofit/>
          </a:bodyPr>
          <a:lstStyle/>
          <a:p>
            <a:pPr algn="ctr"/>
            <a:r>
              <a:rPr lang="en-US" sz="2800" dirty="0">
                <a:effectLst/>
                <a:latin typeface="Arial" panose="020B0604020202020204" pitchFamily="34" charset="0"/>
                <a:cs typeface="Arial" panose="020B0604020202020204" pitchFamily="34" charset="0"/>
              </a:rPr>
              <a:t>Factors affecting (Catastrophe) Reinsurance Capacity</a:t>
            </a:r>
          </a:p>
        </p:txBody>
      </p:sp>
      <p:sp>
        <p:nvSpPr>
          <p:cNvPr id="4" name="Slide Number Placeholder 3">
            <a:extLst>
              <a:ext uri="{FF2B5EF4-FFF2-40B4-BE49-F238E27FC236}">
                <a16:creationId xmlns:a16="http://schemas.microsoft.com/office/drawing/2014/main" id="{1A940DA0-4625-FCBD-9BC7-BE265E620F51}"/>
              </a:ext>
            </a:extLst>
          </p:cNvPr>
          <p:cNvSpPr>
            <a:spLocks noGrp="1"/>
          </p:cNvSpPr>
          <p:nvPr>
            <p:ph type="sldNum" sz="quarter" idx="11"/>
          </p:nvPr>
        </p:nvSpPr>
        <p:spPr/>
        <p:txBody>
          <a:bodyPr/>
          <a:lstStyle/>
          <a:p>
            <a:fld id="{A5BB42F9-FC7B-4729-9FBB-B8BE96FCA9F2}" type="slidenum">
              <a:rPr lang="en-029" smtClean="0"/>
              <a:pPr/>
              <a:t>12</a:t>
            </a:fld>
            <a:endParaRPr lang="en-029"/>
          </a:p>
        </p:txBody>
      </p:sp>
    </p:spTree>
    <p:extLst>
      <p:ext uri="{BB962C8B-B14F-4D97-AF65-F5344CB8AC3E}">
        <p14:creationId xmlns:p14="http://schemas.microsoft.com/office/powerpoint/2010/main" val="41335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03B09-2DFE-EEF3-16B2-407AB722D467}"/>
              </a:ext>
            </a:extLst>
          </p:cNvPr>
          <p:cNvSpPr>
            <a:spLocks noGrp="1"/>
          </p:cNvSpPr>
          <p:nvPr>
            <p:ph idx="1"/>
          </p:nvPr>
        </p:nvSpPr>
        <p:spPr>
          <a:xfrm>
            <a:off x="465467" y="1475231"/>
            <a:ext cx="8213065" cy="4438159"/>
          </a:xfrm>
        </p:spPr>
        <p:txBody>
          <a:bodyPr/>
          <a:lstStyle/>
          <a:p>
            <a:pPr>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Higher risk retention by Insurers</a:t>
            </a:r>
          </a:p>
          <a:p>
            <a:pPr>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Higher Cost Structure for different types of reinsurance programs (Quota Share vs Excess of Loss)</a:t>
            </a:r>
          </a:p>
          <a:p>
            <a:pPr>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Change in Cash Flow predictability</a:t>
            </a:r>
          </a:p>
          <a:p>
            <a:pPr>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Increased level of “Dropped” or Underinsured coverage by policyholders</a:t>
            </a:r>
          </a:p>
          <a:p>
            <a:pPr>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Restriction on insurable amount and number of policyholders to be covered by insurers</a:t>
            </a:r>
          </a:p>
          <a:p>
            <a:pPr>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Increase premiums for policyholders</a:t>
            </a:r>
          </a:p>
          <a:p>
            <a:pPr>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Greater burden for policyholder to absorb more of claim loss</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DA0B905-30B0-60C1-7E1F-366AB4FB4F4A}"/>
              </a:ext>
            </a:extLst>
          </p:cNvPr>
          <p:cNvSpPr>
            <a:spLocks noGrp="1"/>
          </p:cNvSpPr>
          <p:nvPr>
            <p:ph type="title"/>
          </p:nvPr>
        </p:nvSpPr>
        <p:spPr>
          <a:xfrm>
            <a:off x="1060704" y="427308"/>
            <a:ext cx="7022592" cy="889427"/>
          </a:xfrm>
        </p:spPr>
        <p:txBody>
          <a:bodyPr>
            <a:noAutofit/>
          </a:bodyPr>
          <a:lstStyle/>
          <a:p>
            <a:pPr algn="ctr"/>
            <a:r>
              <a:rPr lang="en-US" sz="2800" dirty="0">
                <a:effectLst/>
                <a:latin typeface="Arial" panose="020B0604020202020204" pitchFamily="34" charset="0"/>
                <a:cs typeface="Arial" panose="020B0604020202020204" pitchFamily="34" charset="0"/>
              </a:rPr>
              <a:t>Net Effect of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Shrinking Reinsurance Capacity</a:t>
            </a:r>
          </a:p>
        </p:txBody>
      </p:sp>
      <p:sp>
        <p:nvSpPr>
          <p:cNvPr id="4" name="Slide Number Placeholder 3">
            <a:extLst>
              <a:ext uri="{FF2B5EF4-FFF2-40B4-BE49-F238E27FC236}">
                <a16:creationId xmlns:a16="http://schemas.microsoft.com/office/drawing/2014/main" id="{1A940DA0-4625-FCBD-9BC7-BE265E620F51}"/>
              </a:ext>
            </a:extLst>
          </p:cNvPr>
          <p:cNvSpPr>
            <a:spLocks noGrp="1"/>
          </p:cNvSpPr>
          <p:nvPr>
            <p:ph type="sldNum" sz="quarter" idx="11"/>
          </p:nvPr>
        </p:nvSpPr>
        <p:spPr/>
        <p:txBody>
          <a:bodyPr/>
          <a:lstStyle/>
          <a:p>
            <a:fld id="{A5BB42F9-FC7B-4729-9FBB-B8BE96FCA9F2}" type="slidenum">
              <a:rPr lang="en-029" smtClean="0"/>
              <a:pPr/>
              <a:t>13</a:t>
            </a:fld>
            <a:endParaRPr lang="en-029"/>
          </a:p>
        </p:txBody>
      </p:sp>
    </p:spTree>
    <p:extLst>
      <p:ext uri="{BB962C8B-B14F-4D97-AF65-F5344CB8AC3E}">
        <p14:creationId xmlns:p14="http://schemas.microsoft.com/office/powerpoint/2010/main" val="23444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7C14-DF19-4CDE-9FFA-DA8CBC64A04B}"/>
              </a:ext>
            </a:extLst>
          </p:cNvPr>
          <p:cNvSpPr>
            <a:spLocks noGrp="1"/>
          </p:cNvSpPr>
          <p:nvPr>
            <p:ph type="title"/>
          </p:nvPr>
        </p:nvSpPr>
        <p:spPr>
          <a:xfrm>
            <a:off x="160388" y="1220174"/>
            <a:ext cx="7772400" cy="1096306"/>
          </a:xfrm>
        </p:spPr>
        <p:txBody>
          <a:bodyPr>
            <a:normAutofit fontScale="90000"/>
          </a:bodyPr>
          <a:lstStyle/>
          <a:p>
            <a:pPr algn="l"/>
            <a:r>
              <a:rPr lang="en-US" dirty="0">
                <a:latin typeface="Arial" panose="020B0604020202020204" pitchFamily="34" charset="0"/>
                <a:cs typeface="Arial" panose="020B0604020202020204" pitchFamily="34" charset="0"/>
              </a:rPr>
              <a:t>Technological Advancement</a:t>
            </a:r>
          </a:p>
        </p:txBody>
      </p:sp>
      <p:pic>
        <p:nvPicPr>
          <p:cNvPr id="5" name="Picture 4">
            <a:extLst>
              <a:ext uri="{FF2B5EF4-FFF2-40B4-BE49-F238E27FC236}">
                <a16:creationId xmlns:a16="http://schemas.microsoft.com/office/drawing/2014/main" id="{2D099666-C6CB-4796-AFBF-49EFDCFECF99}"/>
              </a:ext>
            </a:extLst>
          </p:cNvPr>
          <p:cNvPicPr>
            <a:picLocks noChangeAspect="1"/>
          </p:cNvPicPr>
          <p:nvPr/>
        </p:nvPicPr>
        <p:blipFill>
          <a:blip r:embed="rId3"/>
          <a:stretch>
            <a:fillRect/>
          </a:stretch>
        </p:blipFill>
        <p:spPr>
          <a:xfrm>
            <a:off x="4925455" y="3795608"/>
            <a:ext cx="3840813" cy="1597290"/>
          </a:xfrm>
          <a:prstGeom prst="rect">
            <a:avLst/>
          </a:prstGeom>
        </p:spPr>
      </p:pic>
    </p:spTree>
    <p:extLst>
      <p:ext uri="{BB962C8B-B14F-4D97-AF65-F5344CB8AC3E}">
        <p14:creationId xmlns:p14="http://schemas.microsoft.com/office/powerpoint/2010/main" val="372536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D9EC8B-B510-8E3F-A69E-570B3F2FF712}"/>
              </a:ext>
            </a:extLst>
          </p:cNvPr>
          <p:cNvSpPr>
            <a:spLocks noGrp="1"/>
          </p:cNvSpPr>
          <p:nvPr>
            <p:ph type="sldNum" sz="quarter" idx="11"/>
          </p:nvPr>
        </p:nvSpPr>
        <p:spPr/>
        <p:txBody>
          <a:bodyPr/>
          <a:lstStyle/>
          <a:p>
            <a:fld id="{A5BB42F9-FC7B-4729-9FBB-B8BE96FCA9F2}" type="slidenum">
              <a:rPr lang="en-029" smtClean="0"/>
              <a:pPr/>
              <a:t>15</a:t>
            </a:fld>
            <a:endParaRPr lang="en-029"/>
          </a:p>
        </p:txBody>
      </p:sp>
      <p:pic>
        <p:nvPicPr>
          <p:cNvPr id="9" name="Picture 8">
            <a:extLst>
              <a:ext uri="{FF2B5EF4-FFF2-40B4-BE49-F238E27FC236}">
                <a16:creationId xmlns:a16="http://schemas.microsoft.com/office/drawing/2014/main" id="{AB2F0F92-474E-CCAE-C812-DEF533C6A95D}"/>
              </a:ext>
            </a:extLst>
          </p:cNvPr>
          <p:cNvPicPr>
            <a:picLocks noChangeAspect="1"/>
          </p:cNvPicPr>
          <p:nvPr/>
        </p:nvPicPr>
        <p:blipFill>
          <a:blip r:embed="rId3"/>
          <a:stretch>
            <a:fillRect/>
          </a:stretch>
        </p:blipFill>
        <p:spPr>
          <a:xfrm>
            <a:off x="442136" y="1573530"/>
            <a:ext cx="8259728" cy="37109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35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940DA0-4625-FCBD-9BC7-BE265E620F51}"/>
              </a:ext>
            </a:extLst>
          </p:cNvPr>
          <p:cNvSpPr>
            <a:spLocks noGrp="1"/>
          </p:cNvSpPr>
          <p:nvPr>
            <p:ph type="sldNum" sz="quarter" idx="11"/>
          </p:nvPr>
        </p:nvSpPr>
        <p:spPr/>
        <p:txBody>
          <a:bodyPr/>
          <a:lstStyle/>
          <a:p>
            <a:fld id="{A5BB42F9-FC7B-4729-9FBB-B8BE96FCA9F2}" type="slidenum">
              <a:rPr lang="en-029" smtClean="0"/>
              <a:pPr/>
              <a:t>16</a:t>
            </a:fld>
            <a:endParaRPr lang="en-029"/>
          </a:p>
        </p:txBody>
      </p:sp>
      <p:graphicFrame>
        <p:nvGraphicFramePr>
          <p:cNvPr id="7" name="Diagram 6">
            <a:extLst>
              <a:ext uri="{FF2B5EF4-FFF2-40B4-BE49-F238E27FC236}">
                <a16:creationId xmlns:a16="http://schemas.microsoft.com/office/drawing/2014/main" id="{B39A59FF-E8A4-6D0A-8151-163B524FA9DA}"/>
              </a:ext>
            </a:extLst>
          </p:cNvPr>
          <p:cNvGraphicFramePr/>
          <p:nvPr>
            <p:extLst>
              <p:ext uri="{D42A27DB-BD31-4B8C-83A1-F6EECF244321}">
                <p14:modId xmlns:p14="http://schemas.microsoft.com/office/powerpoint/2010/main" val="2798476107"/>
              </p:ext>
            </p:extLst>
          </p:nvPr>
        </p:nvGraphicFramePr>
        <p:xfrm>
          <a:off x="717836" y="673608"/>
          <a:ext cx="7708328" cy="5510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30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7C14-DF19-4CDE-9FFA-DA8CBC64A04B}"/>
              </a:ext>
            </a:extLst>
          </p:cNvPr>
          <p:cNvSpPr>
            <a:spLocks noGrp="1"/>
          </p:cNvSpPr>
          <p:nvPr>
            <p:ph type="title"/>
          </p:nvPr>
        </p:nvSpPr>
        <p:spPr>
          <a:xfrm>
            <a:off x="160388" y="1220174"/>
            <a:ext cx="7772400" cy="1404472"/>
          </a:xfrm>
        </p:spPr>
        <p:txBody>
          <a:bodyPr>
            <a:normAutofit fontScale="90000"/>
          </a:bodyPr>
          <a:lstStyle/>
          <a:p>
            <a:pPr algn="l"/>
            <a:r>
              <a:rPr lang="en-US" dirty="0">
                <a:latin typeface="Arial" panose="020B0604020202020204" pitchFamily="34" charset="0"/>
                <a:cs typeface="Arial" panose="020B0604020202020204" pitchFamily="34" charset="0"/>
              </a:rPr>
              <a:t>Supervisory Response to Emerging Risk</a:t>
            </a:r>
          </a:p>
        </p:txBody>
      </p:sp>
      <p:pic>
        <p:nvPicPr>
          <p:cNvPr id="5" name="Picture 4">
            <a:extLst>
              <a:ext uri="{FF2B5EF4-FFF2-40B4-BE49-F238E27FC236}">
                <a16:creationId xmlns:a16="http://schemas.microsoft.com/office/drawing/2014/main" id="{2D099666-C6CB-4796-AFBF-49EFDCFECF99}"/>
              </a:ext>
            </a:extLst>
          </p:cNvPr>
          <p:cNvPicPr>
            <a:picLocks noChangeAspect="1"/>
          </p:cNvPicPr>
          <p:nvPr/>
        </p:nvPicPr>
        <p:blipFill>
          <a:blip r:embed="rId3"/>
          <a:stretch>
            <a:fillRect/>
          </a:stretch>
        </p:blipFill>
        <p:spPr>
          <a:xfrm>
            <a:off x="4925455" y="3795608"/>
            <a:ext cx="3840813" cy="1597290"/>
          </a:xfrm>
          <a:prstGeom prst="rect">
            <a:avLst/>
          </a:prstGeom>
        </p:spPr>
      </p:pic>
    </p:spTree>
    <p:extLst>
      <p:ext uri="{BB962C8B-B14F-4D97-AF65-F5344CB8AC3E}">
        <p14:creationId xmlns:p14="http://schemas.microsoft.com/office/powerpoint/2010/main" val="73769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0B905-30B0-60C1-7E1F-366AB4FB4F4A}"/>
              </a:ext>
            </a:extLst>
          </p:cNvPr>
          <p:cNvSpPr>
            <a:spLocks noGrp="1"/>
          </p:cNvSpPr>
          <p:nvPr>
            <p:ph type="title"/>
          </p:nvPr>
        </p:nvSpPr>
        <p:spPr>
          <a:xfrm>
            <a:off x="162839" y="274638"/>
            <a:ext cx="8850986" cy="752496"/>
          </a:xfrm>
        </p:spPr>
        <p:txBody>
          <a:bodyPr>
            <a:noAutofit/>
          </a:bodyPr>
          <a:lstStyle/>
          <a:p>
            <a:pPr algn="ctr"/>
            <a:r>
              <a:rPr lang="en-US" sz="2800" dirty="0">
                <a:effectLst/>
                <a:latin typeface="Arial" panose="020B0604020202020204" pitchFamily="34" charset="0"/>
                <a:cs typeface="Arial" panose="020B0604020202020204" pitchFamily="34" charset="0"/>
              </a:rPr>
              <a:t>Considerations for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Insurance Supervisors and Insurers</a:t>
            </a:r>
          </a:p>
        </p:txBody>
      </p:sp>
      <p:sp>
        <p:nvSpPr>
          <p:cNvPr id="4" name="Slide Number Placeholder 3">
            <a:extLst>
              <a:ext uri="{FF2B5EF4-FFF2-40B4-BE49-F238E27FC236}">
                <a16:creationId xmlns:a16="http://schemas.microsoft.com/office/drawing/2014/main" id="{1A940DA0-4625-FCBD-9BC7-BE265E620F51}"/>
              </a:ext>
            </a:extLst>
          </p:cNvPr>
          <p:cNvSpPr>
            <a:spLocks noGrp="1"/>
          </p:cNvSpPr>
          <p:nvPr>
            <p:ph type="sldNum" sz="quarter" idx="11"/>
          </p:nvPr>
        </p:nvSpPr>
        <p:spPr/>
        <p:txBody>
          <a:bodyPr/>
          <a:lstStyle/>
          <a:p>
            <a:fld id="{A5BB42F9-FC7B-4729-9FBB-B8BE96FCA9F2}" type="slidenum">
              <a:rPr lang="en-029" smtClean="0"/>
              <a:pPr/>
              <a:t>18</a:t>
            </a:fld>
            <a:endParaRPr lang="en-029"/>
          </a:p>
        </p:txBody>
      </p:sp>
      <p:graphicFrame>
        <p:nvGraphicFramePr>
          <p:cNvPr id="8" name="Diagram 7">
            <a:extLst>
              <a:ext uri="{FF2B5EF4-FFF2-40B4-BE49-F238E27FC236}">
                <a16:creationId xmlns:a16="http://schemas.microsoft.com/office/drawing/2014/main" id="{40E9407A-CDCB-5499-F9DA-94D9389A08B8}"/>
              </a:ext>
            </a:extLst>
          </p:cNvPr>
          <p:cNvGraphicFramePr/>
          <p:nvPr>
            <p:extLst>
              <p:ext uri="{D42A27DB-BD31-4B8C-83A1-F6EECF244321}">
                <p14:modId xmlns:p14="http://schemas.microsoft.com/office/powerpoint/2010/main" val="2765504796"/>
              </p:ext>
            </p:extLst>
          </p:nvPr>
        </p:nvGraphicFramePr>
        <p:xfrm>
          <a:off x="162839" y="1157287"/>
          <a:ext cx="8761705" cy="469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7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BA6A85D-267B-438B-BE7F-9088CC7D9FE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5718FAC-DECB-4A80-A3EB-1C9AFA91FF3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5C6C739E-83CE-4CEF-8FA2-2DD6F893C0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19DA4B19-4F62-44F8-87AB-BD628F5090E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5AECC825-5D4E-4152-B81C-BA5B8757E5D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5BFF7D24-158A-4EF0-927C-7E38AD0EF4E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5C0538E5-4921-4BC2-8A82-F8275CE532B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DBA4CC60-521F-4A7E-80DA-EB9DBF34A1E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EF06B78E-B672-4CB4-8737-0E21E31A415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5A794B80-3C7E-4B7D-B07A-98AA615436D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B4A6A424-040F-464B-9C86-A0BB973A2FFF}"/>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8A5A5B2B-FCA0-4A5A-BE29-4E7B00A0BECD}"/>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graphicEl>
                                              <a:dgm id="{99067A11-4A15-4AAC-8607-E82AD1D273E1}"/>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graphicEl>
                                              <a:dgm id="{98437CC0-4396-4D8C-B4D2-2AE671AF948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8BAC873C-5DE5-4B06-8A74-0FC8C419A97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dgm id="{B984F0E0-818D-418E-B1D1-47FF8237E8B1}"/>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graphicEl>
                                              <a:dgm id="{5B137677-622C-43EB-83BF-019AD1F73A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Culmer\AppData\Local\Microsoft\Windows\Temporary Internet Files\Content.IE5\SAW87LMC\MC900442072[1].wmf">
            <a:extLst>
              <a:ext uri="{FF2B5EF4-FFF2-40B4-BE49-F238E27FC236}">
                <a16:creationId xmlns:a16="http://schemas.microsoft.com/office/drawing/2014/main" id="{1E7CF999-AD85-47B4-9907-2B301C125B2F}"/>
              </a:ext>
            </a:extLst>
          </p:cNvPr>
          <p:cNvPicPr>
            <a:picLocks noChangeAspect="1" noChangeArrowheads="1"/>
          </p:cNvPicPr>
          <p:nvPr/>
        </p:nvPicPr>
        <p:blipFill>
          <a:blip r:embed="rId2">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12392" y="1316425"/>
            <a:ext cx="5919217" cy="422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22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FB841B-DCAC-40C9-A437-4C16BD77D7D3}"/>
              </a:ext>
            </a:extLst>
          </p:cNvPr>
          <p:cNvSpPr>
            <a:spLocks noGrp="1"/>
          </p:cNvSpPr>
          <p:nvPr>
            <p:ph idx="1"/>
          </p:nvPr>
        </p:nvSpPr>
        <p:spPr>
          <a:xfrm>
            <a:off x="457200" y="1223514"/>
            <a:ext cx="8229600" cy="4783778"/>
          </a:xfrm>
        </p:spPr>
        <p:txBody>
          <a:bodyPr>
            <a:normAutofit/>
          </a:bodyPr>
          <a:lstStyle/>
          <a:p>
            <a:pPr>
              <a:buSzPct val="85000"/>
              <a:buFont typeface="Wingdings" panose="05000000000000000000" pitchFamily="2" charset="2"/>
              <a:buChar char="§"/>
            </a:pPr>
            <a:r>
              <a:rPr lang="en-029" sz="2400" dirty="0">
                <a:latin typeface="Arial" panose="020B0604020202020204" pitchFamily="34" charset="0"/>
                <a:cs typeface="Arial" panose="020B0604020202020204" pitchFamily="34" charset="0"/>
              </a:rPr>
              <a:t>Why is the insurance industry important?</a:t>
            </a:r>
          </a:p>
          <a:p>
            <a:pPr>
              <a:buSzPct val="85000"/>
              <a:buFont typeface="Wingdings" panose="05000000000000000000" pitchFamily="2" charset="2"/>
              <a:buChar char="§"/>
            </a:pPr>
            <a:endParaRPr lang="en-029" sz="2400" dirty="0">
              <a:latin typeface="Arial" panose="020B0604020202020204" pitchFamily="34" charset="0"/>
              <a:cs typeface="Arial" panose="020B0604020202020204" pitchFamily="34" charset="0"/>
            </a:endParaRPr>
          </a:p>
          <a:p>
            <a:pPr>
              <a:buSzPct val="85000"/>
              <a:buFont typeface="Wingdings" panose="05000000000000000000" pitchFamily="2" charset="2"/>
              <a:buChar char="§"/>
            </a:pPr>
            <a:r>
              <a:rPr lang="en-029" sz="2400" dirty="0">
                <a:latin typeface="Arial" panose="020B0604020202020204" pitchFamily="34" charset="0"/>
                <a:cs typeface="Arial" panose="020B0604020202020204" pitchFamily="34" charset="0"/>
              </a:rPr>
              <a:t>“Emerging” Risk Impacting Insurers</a:t>
            </a:r>
          </a:p>
          <a:p>
            <a:pPr marL="392113" lvl="1" indent="0">
              <a:buSzPct val="85000"/>
              <a:buNone/>
            </a:pPr>
            <a:endParaRPr lang="en-029" sz="2400" dirty="0">
              <a:latin typeface="Arial" panose="020B0604020202020204" pitchFamily="34" charset="0"/>
              <a:cs typeface="Arial" panose="020B0604020202020204" pitchFamily="34" charset="0"/>
            </a:endParaRPr>
          </a:p>
          <a:p>
            <a:pPr>
              <a:buSzPct val="85000"/>
              <a:buFont typeface="Wingdings" panose="05000000000000000000" pitchFamily="2" charset="2"/>
              <a:buChar char="§"/>
            </a:pPr>
            <a:r>
              <a:rPr lang="en-029" sz="2400" dirty="0">
                <a:latin typeface="Arial" panose="020B0604020202020204" pitchFamily="34" charset="0"/>
                <a:cs typeface="Arial" panose="020B0604020202020204" pitchFamily="34" charset="0"/>
              </a:rPr>
              <a:t>Supervisory Considerations to Emerging Risk</a:t>
            </a:r>
          </a:p>
          <a:p>
            <a:pPr marL="109537" indent="0">
              <a:buSzPct val="85000"/>
              <a:buNone/>
            </a:pPr>
            <a:endParaRPr lang="en-029" sz="2400" dirty="0">
              <a:latin typeface="Arial" panose="020B0604020202020204" pitchFamily="34" charset="0"/>
              <a:cs typeface="Arial" panose="020B0604020202020204" pitchFamily="34" charset="0"/>
            </a:endParaRPr>
          </a:p>
          <a:p>
            <a:pPr>
              <a:buSzPct val="85000"/>
              <a:buFont typeface="Wingdings" panose="05000000000000000000" pitchFamily="2" charset="2"/>
              <a:buChar char="§"/>
            </a:pPr>
            <a:r>
              <a:rPr lang="en-029" sz="2400" dirty="0">
                <a:latin typeface="Arial" panose="020B0604020202020204" pitchFamily="34" charset="0"/>
                <a:cs typeface="Arial" panose="020B0604020202020204" pitchFamily="34" charset="0"/>
              </a:rPr>
              <a:t>Questions/ Comments</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B2A7D7F-CC97-4636-A53F-E6AC17AFDE53}"/>
              </a:ext>
            </a:extLst>
          </p:cNvPr>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FE9D83-5470-43D0-8FA7-20D9B43469AD}" type="slidenum">
              <a:rPr lang="en-029" smtClean="0"/>
              <a:pPr/>
              <a:t>2</a:t>
            </a:fld>
            <a:endParaRPr lang="en-029"/>
          </a:p>
        </p:txBody>
      </p:sp>
      <p:sp>
        <p:nvSpPr>
          <p:cNvPr id="4" name="Title 3">
            <a:extLst>
              <a:ext uri="{FF2B5EF4-FFF2-40B4-BE49-F238E27FC236}">
                <a16:creationId xmlns:a16="http://schemas.microsoft.com/office/drawing/2014/main" id="{685410D6-7739-4D54-9019-44F8AB144B26}"/>
              </a:ext>
            </a:extLst>
          </p:cNvPr>
          <p:cNvSpPr>
            <a:spLocks noGrp="1"/>
          </p:cNvSpPr>
          <p:nvPr>
            <p:ph type="title"/>
          </p:nvPr>
        </p:nvSpPr>
        <p:spPr>
          <a:xfrm>
            <a:off x="457200" y="274638"/>
            <a:ext cx="8229600" cy="770391"/>
          </a:xfrm>
        </p:spPr>
        <p:txBody>
          <a:bodyPr/>
          <a:lstStyle/>
          <a:p>
            <a:r>
              <a:rPr lang="en-029">
                <a:latin typeface="Arial" panose="020B0604020202020204" pitchFamily="34" charset="0"/>
                <a:cs typeface="Arial" panose="020B0604020202020204" pitchFamily="34" charset="0"/>
              </a:rPr>
              <a:t>Agenda</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87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B4D8A4-C5B9-4BB5-B0AA-AFF0B1E2506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ontent Placeholder 1">
            <a:extLst>
              <a:ext uri="{FF2B5EF4-FFF2-40B4-BE49-F238E27FC236}">
                <a16:creationId xmlns:a16="http://schemas.microsoft.com/office/drawing/2014/main" id="{0D230777-B4FA-4BF0-AEB0-8F7A2B5C664E}"/>
              </a:ext>
            </a:extLst>
          </p:cNvPr>
          <p:cNvSpPr>
            <a:spLocks noGrp="1"/>
          </p:cNvSpPr>
          <p:nvPr>
            <p:ph idx="1"/>
          </p:nvPr>
        </p:nvSpPr>
        <p:spPr>
          <a:xfrm>
            <a:off x="111204" y="1187450"/>
            <a:ext cx="8921592" cy="594201"/>
          </a:xfrm>
          <a:noFill/>
        </p:spPr>
        <p:txBody>
          <a:bodyPr>
            <a:normAutofit fontScale="92500" lnSpcReduction="20000"/>
          </a:bodyPr>
          <a:lstStyle/>
          <a:p>
            <a:pPr marL="391795" lvl="1" indent="0" algn="ctr">
              <a:lnSpc>
                <a:spcPct val="120000"/>
              </a:lnSpc>
              <a:spcBef>
                <a:spcPts val="900"/>
              </a:spcBef>
              <a:buNone/>
            </a:pPr>
            <a:r>
              <a:rPr lang="en-US" sz="3200" b="1" dirty="0">
                <a:latin typeface="Arial"/>
                <a:cs typeface="Arial"/>
              </a:rPr>
              <a:t>For more information</a:t>
            </a:r>
            <a:r>
              <a:rPr lang="en-US" sz="2400" dirty="0">
                <a:latin typeface="Arial"/>
                <a:cs typeface="Arial"/>
              </a:rPr>
              <a:t>:</a:t>
            </a:r>
          </a:p>
          <a:p>
            <a:pPr marL="391795" lvl="1" indent="0" algn="ctr">
              <a:lnSpc>
                <a:spcPct val="120000"/>
              </a:lnSpc>
              <a:spcBef>
                <a:spcPts val="900"/>
              </a:spcBef>
              <a:buNone/>
            </a:pPr>
            <a:endParaRPr lang="en-US" sz="2400" dirty="0">
              <a:latin typeface="Arial"/>
              <a:cs typeface="Arial"/>
            </a:endParaRPr>
          </a:p>
          <a:p>
            <a:pPr marL="391795" lvl="1" indent="0" algn="ctr">
              <a:lnSpc>
                <a:spcPct val="120000"/>
              </a:lnSpc>
              <a:spcBef>
                <a:spcPts val="900"/>
              </a:spcBef>
              <a:buNone/>
            </a:pPr>
            <a:endParaRPr lang="en-US" sz="2400" dirty="0">
              <a:latin typeface="Arial"/>
              <a:cs typeface="Arial"/>
            </a:endParaRPr>
          </a:p>
          <a:p>
            <a:pPr indent="-255270"/>
            <a:endParaRPr lang="en-US" dirty="0">
              <a:solidFill>
                <a:srgbClr val="000000"/>
              </a:solidFill>
              <a:latin typeface="Arial" panose="020B0604020202020204" pitchFamily="34" charset="0"/>
              <a:cs typeface="Arial" panose="020B0604020202020204" pitchFamily="34" charset="0"/>
            </a:endParaRPr>
          </a:p>
          <a:p>
            <a:pPr marL="109220"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117B04-1B86-8057-5245-AE54C45113AC}"/>
              </a:ext>
            </a:extLst>
          </p:cNvPr>
          <p:cNvPicPr>
            <a:picLocks noChangeAspect="1"/>
          </p:cNvPicPr>
          <p:nvPr/>
        </p:nvPicPr>
        <p:blipFill rotWithShape="1">
          <a:blip r:embed="rId3"/>
          <a:srcRect t="2985" b="15298"/>
          <a:stretch/>
        </p:blipFill>
        <p:spPr>
          <a:xfrm>
            <a:off x="335284" y="2197418"/>
            <a:ext cx="8473433" cy="2463164"/>
          </a:xfrm>
          <a:prstGeom prst="rect">
            <a:avLst/>
          </a:prstGeom>
        </p:spPr>
      </p:pic>
    </p:spTree>
    <p:extLst>
      <p:ext uri="{BB962C8B-B14F-4D97-AF65-F5344CB8AC3E}">
        <p14:creationId xmlns:p14="http://schemas.microsoft.com/office/powerpoint/2010/main" val="253612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7C14-DF19-4CDE-9FFA-DA8CBC64A04B}"/>
              </a:ext>
            </a:extLst>
          </p:cNvPr>
          <p:cNvSpPr>
            <a:spLocks noGrp="1"/>
          </p:cNvSpPr>
          <p:nvPr>
            <p:ph type="title"/>
          </p:nvPr>
        </p:nvSpPr>
        <p:spPr>
          <a:xfrm>
            <a:off x="160388" y="1220174"/>
            <a:ext cx="8117980" cy="1404472"/>
          </a:xfrm>
        </p:spPr>
        <p:txBody>
          <a:bodyPr>
            <a:normAutofit fontScale="90000"/>
          </a:bodyPr>
          <a:lstStyle/>
          <a:p>
            <a:pPr algn="l"/>
            <a:r>
              <a:rPr lang="en-US" dirty="0">
                <a:latin typeface="Arial" panose="020B0604020202020204" pitchFamily="34" charset="0"/>
                <a:cs typeface="Arial" panose="020B0604020202020204" pitchFamily="34" charset="0"/>
              </a:rPr>
              <a:t> Why is the Insurance Industry Important?</a:t>
            </a:r>
          </a:p>
        </p:txBody>
      </p:sp>
      <p:pic>
        <p:nvPicPr>
          <p:cNvPr id="5" name="Picture 4">
            <a:extLst>
              <a:ext uri="{FF2B5EF4-FFF2-40B4-BE49-F238E27FC236}">
                <a16:creationId xmlns:a16="http://schemas.microsoft.com/office/drawing/2014/main" id="{2D099666-C6CB-4796-AFBF-49EFDCFECF99}"/>
              </a:ext>
            </a:extLst>
          </p:cNvPr>
          <p:cNvPicPr>
            <a:picLocks noChangeAspect="1"/>
          </p:cNvPicPr>
          <p:nvPr/>
        </p:nvPicPr>
        <p:blipFill>
          <a:blip r:embed="rId3"/>
          <a:stretch>
            <a:fillRect/>
          </a:stretch>
        </p:blipFill>
        <p:spPr>
          <a:xfrm>
            <a:off x="4925455" y="3795608"/>
            <a:ext cx="3840813" cy="1597290"/>
          </a:xfrm>
          <a:prstGeom prst="rect">
            <a:avLst/>
          </a:prstGeom>
        </p:spPr>
      </p:pic>
    </p:spTree>
    <p:extLst>
      <p:ext uri="{BB962C8B-B14F-4D97-AF65-F5344CB8AC3E}">
        <p14:creationId xmlns:p14="http://schemas.microsoft.com/office/powerpoint/2010/main" val="154244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480560" cy="914400"/>
          </a:xfrm>
        </p:spPr>
        <p:txBody>
          <a:bodyPr vert="horz" lIns="91440" tIns="45720" rIns="91440" bIns="45720" rtlCol="0" anchor="ctr">
            <a:normAutofit fontScale="90000"/>
            <a:scene3d>
              <a:camera prst="orthographicFront"/>
              <a:lightRig rig="soft" dir="t"/>
            </a:scene3d>
            <a:sp3d prstMaterial="softEdge">
              <a:bevelT w="25400" h="25400"/>
            </a:sp3d>
          </a:bodyPr>
          <a:lstStyle/>
          <a:p>
            <a:pPr algn="l"/>
            <a:r>
              <a:rPr lang="en-US" sz="4000" dirty="0">
                <a:latin typeface="Arial"/>
                <a:cs typeface="Arial"/>
              </a:rPr>
              <a:t>Why is insurance important?</a:t>
            </a:r>
            <a:endParaRPr lang="en-US" sz="4000" dirty="0">
              <a:cs typeface="Lucida Sans Unicode"/>
            </a:endParaRPr>
          </a:p>
        </p:txBody>
      </p:sp>
      <p:pic>
        <p:nvPicPr>
          <p:cNvPr id="8" name="Picture 7">
            <a:extLst>
              <a:ext uri="{FF2B5EF4-FFF2-40B4-BE49-F238E27FC236}">
                <a16:creationId xmlns:a16="http://schemas.microsoft.com/office/drawing/2014/main" id="{39DE62D2-831E-BF0E-DD66-B5862334903C}"/>
              </a:ext>
            </a:extLst>
          </p:cNvPr>
          <p:cNvPicPr>
            <a:picLocks noChangeAspect="1"/>
          </p:cNvPicPr>
          <p:nvPr/>
        </p:nvPicPr>
        <p:blipFill rotWithShape="1">
          <a:blip r:embed="rId3"/>
          <a:srcRect l="22667" r="23200"/>
          <a:stretch/>
        </p:blipFill>
        <p:spPr>
          <a:xfrm>
            <a:off x="2078736" y="0"/>
            <a:ext cx="6797040" cy="6292210"/>
          </a:xfrm>
          <a:prstGeom prst="rect">
            <a:avLst/>
          </a:prstGeom>
        </p:spPr>
      </p:pic>
    </p:spTree>
    <p:extLst>
      <p:ext uri="{BB962C8B-B14F-4D97-AF65-F5344CB8AC3E}">
        <p14:creationId xmlns:p14="http://schemas.microsoft.com/office/powerpoint/2010/main" val="36534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B4D8A4-C5B9-4BB5-B0AA-AFF0B1E2506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274638"/>
            <a:ext cx="8229600" cy="955351"/>
          </a:xfrm>
        </p:spPr>
        <p:txBody>
          <a:bodyPr>
            <a:normAutofit/>
          </a:bodyPr>
          <a:lstStyle/>
          <a:p>
            <a:r>
              <a:rPr lang="en-029" sz="3200" dirty="0">
                <a:latin typeface="Arial" panose="020B0604020202020204" pitchFamily="34" charset="0"/>
                <a:cs typeface="Arial" panose="020B0604020202020204" pitchFamily="34" charset="0"/>
              </a:rPr>
              <a:t>Emerging Risk</a:t>
            </a:r>
            <a:endParaRPr lang="en-029" sz="3000" dirty="0">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0D230777-B4FA-4BF0-AEB0-8F7A2B5C664E}"/>
              </a:ext>
            </a:extLst>
          </p:cNvPr>
          <p:cNvSpPr>
            <a:spLocks noGrp="1"/>
          </p:cNvSpPr>
          <p:nvPr>
            <p:ph idx="1"/>
          </p:nvPr>
        </p:nvSpPr>
        <p:spPr>
          <a:xfrm>
            <a:off x="466165" y="1229989"/>
            <a:ext cx="8229600" cy="4525963"/>
          </a:xfrm>
        </p:spPr>
        <p:txBody>
          <a:bodyPr vert="horz" lIns="91440" tIns="45720" rIns="91440" bIns="45720" anchor="t">
            <a:normAutofit/>
          </a:bodyPr>
          <a:lstStyle/>
          <a:p>
            <a:pPr indent="-255905">
              <a:spcBef>
                <a:spcPts val="1200"/>
              </a:spcBef>
            </a:pPr>
            <a:r>
              <a:rPr lang="en-US" dirty="0">
                <a:latin typeface="Arial"/>
                <a:cs typeface="Arial"/>
              </a:rPr>
              <a:t>Climate Change</a:t>
            </a:r>
          </a:p>
          <a:p>
            <a:pPr indent="-255905">
              <a:spcBef>
                <a:spcPts val="1200"/>
              </a:spcBef>
            </a:pPr>
            <a:r>
              <a:rPr lang="en-US" dirty="0">
                <a:latin typeface="Arial"/>
                <a:cs typeface="Arial"/>
              </a:rPr>
              <a:t>Reduced Access and Increased Cost of Reinsurance</a:t>
            </a:r>
          </a:p>
          <a:p>
            <a:pPr indent="-255905">
              <a:spcBef>
                <a:spcPts val="1200"/>
              </a:spcBef>
            </a:pPr>
            <a:r>
              <a:rPr lang="en-US" dirty="0">
                <a:latin typeface="Arial"/>
                <a:cs typeface="Arial"/>
              </a:rPr>
              <a:t>Increased levels of Underinsurance</a:t>
            </a:r>
            <a:endParaRPr lang="en-US" dirty="0">
              <a:latin typeface="Arial" panose="020B0604020202020204" pitchFamily="34" charset="0"/>
              <a:cs typeface="Arial" panose="020B0604020202020204" pitchFamily="34" charset="0"/>
            </a:endParaRPr>
          </a:p>
          <a:p>
            <a:pPr indent="-255905">
              <a:spcBef>
                <a:spcPts val="1200"/>
              </a:spcBef>
            </a:pPr>
            <a:r>
              <a:rPr lang="en-US" dirty="0">
                <a:latin typeface="Arial"/>
                <a:cs typeface="Arial"/>
              </a:rPr>
              <a:t>“Color” Listing (Grey and Black)</a:t>
            </a:r>
          </a:p>
          <a:p>
            <a:pPr indent="-255905">
              <a:spcBef>
                <a:spcPts val="1200"/>
              </a:spcBef>
            </a:pPr>
            <a:r>
              <a:rPr lang="en-US" dirty="0">
                <a:latin typeface="Arial"/>
                <a:cs typeface="Arial"/>
              </a:rPr>
              <a:t>Technological advancements</a:t>
            </a:r>
          </a:p>
          <a:p>
            <a:pPr indent="-255905">
              <a:spcBef>
                <a:spcPts val="1200"/>
              </a:spcBef>
            </a:pPr>
            <a:endParaRPr lang="en-US" dirty="0">
              <a:latin typeface="Arial" panose="020B0604020202020204" pitchFamily="34" charset="0"/>
              <a:cs typeface="Arial" panose="020B0604020202020204" pitchFamily="34" charset="0"/>
            </a:endParaRPr>
          </a:p>
          <a:p>
            <a:pPr marL="10922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7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7C14-DF19-4CDE-9FFA-DA8CBC64A04B}"/>
              </a:ext>
            </a:extLst>
          </p:cNvPr>
          <p:cNvSpPr>
            <a:spLocks noGrp="1"/>
          </p:cNvSpPr>
          <p:nvPr>
            <p:ph type="title"/>
          </p:nvPr>
        </p:nvSpPr>
        <p:spPr>
          <a:xfrm>
            <a:off x="160388" y="1220174"/>
            <a:ext cx="7772400" cy="1404472"/>
          </a:xfrm>
        </p:spPr>
        <p:txBody>
          <a:bodyPr>
            <a:normAutofit fontScale="90000"/>
          </a:bodyPr>
          <a:lstStyle/>
          <a:p>
            <a:pPr algn="l"/>
            <a:r>
              <a:rPr lang="en-US" dirty="0">
                <a:latin typeface="Arial" panose="020B0604020202020204" pitchFamily="34" charset="0"/>
                <a:cs typeface="Arial" panose="020B0604020202020204" pitchFamily="34" charset="0"/>
              </a:rPr>
              <a:t> Impact </a:t>
            </a:r>
            <a:r>
              <a:rPr lang="en-US">
                <a:latin typeface="Arial" panose="020B0604020202020204" pitchFamily="34" charset="0"/>
                <a:cs typeface="Arial" panose="020B0604020202020204" pitchFamily="34" charset="0"/>
              </a:rPr>
              <a:t>of Climate Change</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099666-C6CB-4796-AFBF-49EFDCFECF99}"/>
              </a:ext>
            </a:extLst>
          </p:cNvPr>
          <p:cNvPicPr>
            <a:picLocks noChangeAspect="1"/>
          </p:cNvPicPr>
          <p:nvPr/>
        </p:nvPicPr>
        <p:blipFill>
          <a:blip r:embed="rId3"/>
          <a:stretch>
            <a:fillRect/>
          </a:stretch>
        </p:blipFill>
        <p:spPr>
          <a:xfrm>
            <a:off x="4925455" y="3795608"/>
            <a:ext cx="3840813" cy="1597290"/>
          </a:xfrm>
          <a:prstGeom prst="rect">
            <a:avLst/>
          </a:prstGeom>
        </p:spPr>
      </p:pic>
    </p:spTree>
    <p:extLst>
      <p:ext uri="{BB962C8B-B14F-4D97-AF65-F5344CB8AC3E}">
        <p14:creationId xmlns:p14="http://schemas.microsoft.com/office/powerpoint/2010/main" val="104659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B4D8A4-C5B9-4BB5-B0AA-AFF0B1E2506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TextBox 8">
            <a:extLst>
              <a:ext uri="{FF2B5EF4-FFF2-40B4-BE49-F238E27FC236}">
                <a16:creationId xmlns:a16="http://schemas.microsoft.com/office/drawing/2014/main" id="{46725F7E-EEBF-C082-CA0F-29A62AA13C93}"/>
              </a:ext>
            </a:extLst>
          </p:cNvPr>
          <p:cNvSpPr txBox="1"/>
          <p:nvPr/>
        </p:nvSpPr>
        <p:spPr>
          <a:xfrm>
            <a:off x="317088" y="715637"/>
            <a:ext cx="8513064" cy="224676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“Climate change is one of the biggest issues for the insurance sector…we must evolve with it to ensure we are capturing the risks and protecting our communities”. </a:t>
            </a:r>
          </a:p>
          <a:p>
            <a:endParaRPr lang="en-US"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Andrew </a:t>
            </a:r>
            <a:r>
              <a:rPr lang="en-US" sz="1600" dirty="0" err="1">
                <a:latin typeface="Arial" panose="020B0604020202020204" pitchFamily="34" charset="0"/>
                <a:cs typeface="Arial" panose="020B0604020202020204" pitchFamily="34" charset="0"/>
              </a:rPr>
              <a:t>Mais</a:t>
            </a:r>
            <a:endParaRPr lang="en-US" sz="1600" dirty="0">
              <a:latin typeface="Arial" panose="020B0604020202020204" pitchFamily="34" charset="0"/>
              <a:cs typeface="Arial" panose="020B0604020202020204" pitchFamily="34" charset="0"/>
            </a:endParaRPr>
          </a:p>
          <a:p>
            <a:pPr algn="r"/>
            <a:r>
              <a:rPr lang="en-US" sz="1600" dirty="0">
                <a:latin typeface="Arial" panose="020B0604020202020204" pitchFamily="34" charset="0"/>
                <a:cs typeface="Arial" panose="020B0604020202020204" pitchFamily="34" charset="0"/>
              </a:rPr>
              <a:t>Commissioner, Connecticut Insurance Dept.</a:t>
            </a:r>
          </a:p>
          <a:p>
            <a:pPr algn="r"/>
            <a:r>
              <a:rPr lang="en-US" sz="1600" dirty="0">
                <a:latin typeface="Arial" panose="020B0604020202020204" pitchFamily="34" charset="0"/>
                <a:cs typeface="Arial" panose="020B0604020202020204" pitchFamily="34" charset="0"/>
              </a:rPr>
              <a:t>(NAIC)</a:t>
            </a:r>
          </a:p>
        </p:txBody>
      </p:sp>
      <p:pic>
        <p:nvPicPr>
          <p:cNvPr id="12" name="Picture 11">
            <a:extLst>
              <a:ext uri="{FF2B5EF4-FFF2-40B4-BE49-F238E27FC236}">
                <a16:creationId xmlns:a16="http://schemas.microsoft.com/office/drawing/2014/main" id="{7DE699C9-51B4-950B-7065-4DEAF4F28B20}"/>
              </a:ext>
            </a:extLst>
          </p:cNvPr>
          <p:cNvPicPr>
            <a:picLocks noChangeAspect="1"/>
          </p:cNvPicPr>
          <p:nvPr/>
        </p:nvPicPr>
        <p:blipFill rotWithShape="1">
          <a:blip r:embed="rId3"/>
          <a:srcRect l="15351" t="6924" r="7610" b="8134"/>
          <a:stretch/>
        </p:blipFill>
        <p:spPr>
          <a:xfrm>
            <a:off x="2979446" y="2743200"/>
            <a:ext cx="3185108" cy="3511897"/>
          </a:xfrm>
          <a:prstGeom prst="rect">
            <a:avLst/>
          </a:prstGeom>
        </p:spPr>
      </p:pic>
    </p:spTree>
    <p:extLst>
      <p:ext uri="{BB962C8B-B14F-4D97-AF65-F5344CB8AC3E}">
        <p14:creationId xmlns:p14="http://schemas.microsoft.com/office/powerpoint/2010/main" val="27324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B4D8A4-C5B9-4BB5-B0AA-AFF0B1E2506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269548"/>
            <a:ext cx="8229600" cy="747533"/>
          </a:xfrm>
        </p:spPr>
        <p:txBody>
          <a:bodyPr vert="horz" lIns="91440" tIns="45720" rIns="91440" bIns="45720" rtlCol="0" anchor="ctr">
            <a:normAutofit/>
            <a:scene3d>
              <a:camera prst="orthographicFront"/>
              <a:lightRig rig="soft" dir="t"/>
            </a:scene3d>
            <a:sp3d prstMaterial="softEdge">
              <a:bevelT w="25400" h="25400"/>
            </a:sp3d>
          </a:bodyPr>
          <a:lstStyle/>
          <a:p>
            <a:pPr algn="ctr"/>
            <a:r>
              <a:rPr lang="en-029" sz="3600">
                <a:effectLst/>
                <a:latin typeface="Arial"/>
                <a:cs typeface="Arial"/>
              </a:rPr>
              <a:t>Impact of Climate Change</a:t>
            </a:r>
            <a:endParaRPr lang="en-029" sz="3600">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80A48C-BD9B-7037-9AFC-0B297A0188F5}"/>
              </a:ext>
            </a:extLst>
          </p:cNvPr>
          <p:cNvSpPr txBox="1"/>
          <p:nvPr/>
        </p:nvSpPr>
        <p:spPr>
          <a:xfrm>
            <a:off x="603504" y="1088136"/>
            <a:ext cx="7296912" cy="1477328"/>
          </a:xfrm>
          <a:prstGeom prst="rect">
            <a:avLst/>
          </a:prstGeom>
          <a:noFill/>
        </p:spPr>
        <p:txBody>
          <a:bodyPr wrap="square" rtlCol="0">
            <a:spAutoFit/>
          </a:bodyPr>
          <a:lstStyle/>
          <a:p>
            <a:r>
              <a:rPr lang="en-029" sz="1800" b="1" dirty="0">
                <a:latin typeface="Arial" panose="020B0604020202020204" pitchFamily="34" charset="0"/>
                <a:cs typeface="Arial" panose="020B0604020202020204" pitchFamily="34" charset="0"/>
              </a:rPr>
              <a:t>Caribbean</a:t>
            </a:r>
            <a:r>
              <a:rPr lang="en-029" sz="18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Rising temperatures and sea levels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Change in rain patterns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Increased frequency and intensity of Natural Disasters (30 named storms in 2020 in the Atlantic Ocean)</a:t>
            </a:r>
          </a:p>
        </p:txBody>
      </p:sp>
      <p:sp>
        <p:nvSpPr>
          <p:cNvPr id="5" name="TextBox 4">
            <a:extLst>
              <a:ext uri="{FF2B5EF4-FFF2-40B4-BE49-F238E27FC236}">
                <a16:creationId xmlns:a16="http://schemas.microsoft.com/office/drawing/2014/main" id="{C9C755BD-203F-A683-F387-A3921C9BFF50}"/>
              </a:ext>
            </a:extLst>
          </p:cNvPr>
          <p:cNvSpPr txBox="1"/>
          <p:nvPr/>
        </p:nvSpPr>
        <p:spPr>
          <a:xfrm>
            <a:off x="603504" y="2956928"/>
            <a:ext cx="7781544" cy="2862322"/>
          </a:xfrm>
          <a:prstGeom prst="rect">
            <a:avLst/>
          </a:prstGeom>
          <a:noFill/>
        </p:spPr>
        <p:txBody>
          <a:bodyPr wrap="square" rtlCol="0">
            <a:spAutoFit/>
          </a:bodyPr>
          <a:lstStyle/>
          <a:p>
            <a:r>
              <a:rPr lang="en-029" b="1" dirty="0">
                <a:latin typeface="Arial" panose="020B0604020202020204" pitchFamily="34" charset="0"/>
                <a:cs typeface="Arial" panose="020B0604020202020204" pitchFamily="34" charset="0"/>
              </a:rPr>
              <a:t>The Bahamas:</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Increased levels of localized flooding and coastal erosion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Recent years, islands impacted by major category 4 and 5 Hurricanes (</a:t>
            </a:r>
            <a:r>
              <a:rPr lang="en-US" sz="1600" dirty="0">
                <a:latin typeface="Arial" panose="020B0604020202020204" pitchFamily="34" charset="0"/>
                <a:cs typeface="Arial" panose="020B0604020202020204" pitchFamily="34" charset="0"/>
              </a:rPr>
              <a:t>Joaquin 2015 – Cat.4, Matthew 2016 – Cat.5, Irma 2017 – Cat.5</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Hurricane Dorian 2019 – Cat.5</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Devastated second and third largest economic contributors - Abaco and Grand Bahama</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Loss of more than 70 lives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Physical Damage estimated at $3.4 billion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Insurance Claims of $1.8 billion </a:t>
            </a:r>
          </a:p>
        </p:txBody>
      </p:sp>
    </p:spTree>
    <p:extLst>
      <p:ext uri="{BB962C8B-B14F-4D97-AF65-F5344CB8AC3E}">
        <p14:creationId xmlns:p14="http://schemas.microsoft.com/office/powerpoint/2010/main" val="40059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BF2F0-3DBE-DD9F-68BC-8A3B9A12FCEB}"/>
              </a:ext>
            </a:extLst>
          </p:cNvPr>
          <p:cNvSpPr>
            <a:spLocks noGrp="1"/>
          </p:cNvSpPr>
          <p:nvPr>
            <p:ph type="title"/>
          </p:nvPr>
        </p:nvSpPr>
        <p:spPr>
          <a:xfrm>
            <a:off x="457200" y="274638"/>
            <a:ext cx="8229600" cy="877757"/>
          </a:xfrm>
        </p:spPr>
        <p:txBody>
          <a:bodyPr>
            <a:normAutofit/>
          </a:bodyPr>
          <a:lstStyle/>
          <a:p>
            <a:pPr algn="ctr"/>
            <a:r>
              <a:rPr lang="en-US" sz="3200">
                <a:effectLst/>
                <a:latin typeface="Arial" panose="020B0604020202020204" pitchFamily="34" charset="0"/>
                <a:cs typeface="Arial" panose="020B0604020202020204" pitchFamily="34" charset="0"/>
              </a:rPr>
              <a:t>Impact of Climate Change: Insurers</a:t>
            </a:r>
          </a:p>
        </p:txBody>
      </p:sp>
      <p:sp>
        <p:nvSpPr>
          <p:cNvPr id="4" name="Slide Number Placeholder 3">
            <a:extLst>
              <a:ext uri="{FF2B5EF4-FFF2-40B4-BE49-F238E27FC236}">
                <a16:creationId xmlns:a16="http://schemas.microsoft.com/office/drawing/2014/main" id="{D5D9EC8B-B510-8E3F-A69E-570B3F2FF712}"/>
              </a:ext>
            </a:extLst>
          </p:cNvPr>
          <p:cNvSpPr>
            <a:spLocks noGrp="1"/>
          </p:cNvSpPr>
          <p:nvPr>
            <p:ph type="sldNum" sz="quarter" idx="11"/>
          </p:nvPr>
        </p:nvSpPr>
        <p:spPr/>
        <p:txBody>
          <a:bodyPr/>
          <a:lstStyle/>
          <a:p>
            <a:fld id="{A5BB42F9-FC7B-4729-9FBB-B8BE96FCA9F2}" type="slidenum">
              <a:rPr lang="en-029" smtClean="0"/>
              <a:pPr/>
              <a:t>9</a:t>
            </a:fld>
            <a:endParaRPr lang="en-029"/>
          </a:p>
        </p:txBody>
      </p:sp>
      <p:graphicFrame>
        <p:nvGraphicFramePr>
          <p:cNvPr id="5" name="Diagram 4">
            <a:extLst>
              <a:ext uri="{FF2B5EF4-FFF2-40B4-BE49-F238E27FC236}">
                <a16:creationId xmlns:a16="http://schemas.microsoft.com/office/drawing/2014/main" id="{56F0B83D-3CCD-1EEE-856B-6B3C90D6FEA7}"/>
              </a:ext>
            </a:extLst>
          </p:cNvPr>
          <p:cNvGraphicFramePr/>
          <p:nvPr>
            <p:extLst>
              <p:ext uri="{D42A27DB-BD31-4B8C-83A1-F6EECF244321}">
                <p14:modId xmlns:p14="http://schemas.microsoft.com/office/powerpoint/2010/main" val="4274986691"/>
              </p:ext>
            </p:extLst>
          </p:nvPr>
        </p:nvGraphicFramePr>
        <p:xfrm>
          <a:off x="693462" y="1197704"/>
          <a:ext cx="7757076" cy="5165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2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0C42292-6CD6-4007-9553-D8EFA1CE576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2343BAE-814A-42BB-A9B8-221812FD07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8DE1564-7867-46D5-B4B5-9AA299882B7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2F0DAC7-2AC5-4A87-8C6E-E449AC0CA13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5630C2E-3A17-4746-A705-4E9DC65280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EAB69B5-C354-4259-82DC-30362444A81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86765BD-1A90-4604-8FB1-C8759AA3672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B9D747A0-FAD4-46CC-9722-D6FC4B4E9E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B">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B1489249A64541A2D258115558B6F8" ma:contentTypeVersion="6" ma:contentTypeDescription="Create a new document." ma:contentTypeScope="" ma:versionID="2fc0230d2caf92d6de2bd4c00dd33ab4">
  <xsd:schema xmlns:xsd="http://www.w3.org/2001/XMLSchema" xmlns:xs="http://www.w3.org/2001/XMLSchema" xmlns:p="http://schemas.microsoft.com/office/2006/metadata/properties" xmlns:ns2="12c6dbe4-587a-4d34-9d18-f73d7ff934c2" xmlns:ns3="48b40aeb-8497-4ab6-85e4-76bd01ac7026" targetNamespace="http://schemas.microsoft.com/office/2006/metadata/properties" ma:root="true" ma:fieldsID="8ef17ef576cae4dcd4df5df2913530c7" ns2:_="" ns3:_="">
    <xsd:import namespace="12c6dbe4-587a-4d34-9d18-f73d7ff934c2"/>
    <xsd:import namespace="48b40aeb-8497-4ab6-85e4-76bd01ac70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6dbe4-587a-4d34-9d18-f73d7ff934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40aeb-8497-4ab6-85e4-76bd01ac70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45087-A312-48FB-A673-E3BE8BBABC98}">
  <ds:schemaRefs>
    <ds:schemaRef ds:uri="http://purl.org/dc/terms/"/>
    <ds:schemaRef ds:uri="http://schemas.openxmlformats.org/package/2006/metadata/core-properties"/>
    <ds:schemaRef ds:uri="48b40aeb-8497-4ab6-85e4-76bd01ac7026"/>
    <ds:schemaRef ds:uri="http://purl.org/dc/dcmitype/"/>
    <ds:schemaRef ds:uri="12c6dbe4-587a-4d34-9d18-f73d7ff934c2"/>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98C9E62-D33C-425A-AAB3-648B66FAC7CC}">
  <ds:schemaRefs>
    <ds:schemaRef ds:uri="http://schemas.microsoft.com/sharepoint/v3/contenttype/forms"/>
  </ds:schemaRefs>
</ds:datastoreItem>
</file>

<file path=customXml/itemProps3.xml><?xml version="1.0" encoding="utf-8"?>
<ds:datastoreItem xmlns:ds="http://schemas.openxmlformats.org/officeDocument/2006/customXml" ds:itemID="{14A013C3-FD01-4B9A-9163-93384D759C35}">
  <ds:schemaRefs>
    <ds:schemaRef ds:uri="12c6dbe4-587a-4d34-9d18-f73d7ff934c2"/>
    <ds:schemaRef ds:uri="48b40aeb-8497-4ab6-85e4-76bd01ac70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1376</TotalTime>
  <Words>2469</Words>
  <Application>Microsoft Office PowerPoint</Application>
  <PresentationFormat>On-screen Show (4:3)</PresentationFormat>
  <Paragraphs>169</Paragraphs>
  <Slides>20</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Arial</vt:lpstr>
      <vt:lpstr>Arial</vt:lpstr>
      <vt:lpstr>Calibri</vt:lpstr>
      <vt:lpstr>Calibri Light</vt:lpstr>
      <vt:lpstr>Google Sans</vt:lpstr>
      <vt:lpstr>Lucida Sans Unicode</vt:lpstr>
      <vt:lpstr>Segoe UI</vt:lpstr>
      <vt:lpstr>Verdana</vt:lpstr>
      <vt:lpstr>Wingdings</vt:lpstr>
      <vt:lpstr>Wingdings 2</vt:lpstr>
      <vt:lpstr>Wingdings 3</vt:lpstr>
      <vt:lpstr>ICB</vt:lpstr>
      <vt:lpstr>Custom Design</vt:lpstr>
      <vt:lpstr>1_Office Theme</vt:lpstr>
      <vt:lpstr>The Evolving Landscape for the Insurance Professional</vt:lpstr>
      <vt:lpstr>Agenda</vt:lpstr>
      <vt:lpstr> Why is the Insurance Industry Important?</vt:lpstr>
      <vt:lpstr>Why is insurance important?</vt:lpstr>
      <vt:lpstr>Emerging Risk</vt:lpstr>
      <vt:lpstr> Impact of Climate Change</vt:lpstr>
      <vt:lpstr>PowerPoint Presentation</vt:lpstr>
      <vt:lpstr>Impact of Climate Change</vt:lpstr>
      <vt:lpstr>Impact of Climate Change: Insurers</vt:lpstr>
      <vt:lpstr> Reinsurance Capacity</vt:lpstr>
      <vt:lpstr>PowerPoint Presentation</vt:lpstr>
      <vt:lpstr>Factors affecting (Catastrophe) Reinsurance Capacity</vt:lpstr>
      <vt:lpstr>Net Effect of  Shrinking Reinsurance Capacity</vt:lpstr>
      <vt:lpstr>Technological Advancement</vt:lpstr>
      <vt:lpstr>PowerPoint Presentation</vt:lpstr>
      <vt:lpstr>PowerPoint Presentation</vt:lpstr>
      <vt:lpstr>Supervisory Response to Emerging Risk</vt:lpstr>
      <vt:lpstr>Considerations for  Insurance Supervisors and Insurers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jmoss</dc:creator>
  <cp:lastModifiedBy>Carl Culmer</cp:lastModifiedBy>
  <cp:revision>6</cp:revision>
  <dcterms:created xsi:type="dcterms:W3CDTF">2012-02-20T19:13:50Z</dcterms:created>
  <dcterms:modified xsi:type="dcterms:W3CDTF">2023-05-24T16:23:11Z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0x010100B4B1489249A64541A2D258115558B6F8</vt:lpwstr>
  </property>
</Properties>
</file>